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  <p:sldMasterId id="2147483691" r:id="rId2"/>
    <p:sldMasterId id="2147483692" r:id="rId3"/>
    <p:sldMasterId id="2147483693" r:id="rId4"/>
  </p:sldMasterIdLst>
  <p:notesMasterIdLst>
    <p:notesMasterId r:id="rId40"/>
  </p:notesMasterIdLst>
  <p:sldIdLst>
    <p:sldId id="256" r:id="rId5"/>
    <p:sldId id="257" r:id="rId6"/>
    <p:sldId id="258" r:id="rId7"/>
    <p:sldId id="259" r:id="rId8"/>
    <p:sldId id="260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6" r:id="rId17"/>
    <p:sldId id="287" r:id="rId18"/>
    <p:sldId id="288" r:id="rId19"/>
    <p:sldId id="289" r:id="rId20"/>
    <p:sldId id="290" r:id="rId21"/>
    <p:sldId id="291" r:id="rId22"/>
    <p:sldId id="263" r:id="rId23"/>
    <p:sldId id="264" r:id="rId24"/>
    <p:sldId id="265" r:id="rId25"/>
    <p:sldId id="277" r:id="rId26"/>
    <p:sldId id="275" r:id="rId27"/>
    <p:sldId id="276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92" r:id="rId37"/>
    <p:sldId id="274" r:id="rId38"/>
    <p:sldId id="285" r:id="rId39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7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914400" lvl="1" indent="-317500"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sz="1100"/>
              <a:t>
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402909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ea.europa.eu/publications/TOP08-98/page006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ea.europa.eu/publications/TOP08-98/page006.html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BE" dirty="0" smtClean="0"/>
              <a:t>Bron:</a:t>
            </a:r>
            <a:r>
              <a:rPr lang="nl-BE" baseline="0" dirty="0" smtClean="0"/>
              <a:t> http://www.globalchange.umich.edu/gctext/Inquiries/Inquiries_by_Unit/Unit_9.htm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 smtClean="0"/>
              <a:t>http://www.euro.who.int/__data/assets/pdf_file/0018/123084/AQG2ndEd_7_2ozone.PDF (37 van 111)</a:t>
            </a:r>
          </a:p>
          <a:p>
            <a:endParaRPr lang="nl-BE" dirty="0" smtClean="0"/>
          </a:p>
          <a:p>
            <a:r>
              <a:rPr lang="nl-BE" dirty="0" smtClean="0"/>
              <a:t>Ozon</a:t>
            </a:r>
            <a:r>
              <a:rPr lang="nl-BE" baseline="0" dirty="0" smtClean="0"/>
              <a:t> heeft geen directe bron! =&gt; Indirecte bronnen via de productie van </a:t>
            </a:r>
            <a:r>
              <a:rPr lang="nl-BE" baseline="0" dirty="0" err="1" smtClean="0"/>
              <a:t>NOx</a:t>
            </a:r>
            <a:r>
              <a:rPr lang="nl-BE" baseline="0" dirty="0" smtClean="0"/>
              <a:t> en </a:t>
            </a:r>
            <a:r>
              <a:rPr lang="nl-BE" baseline="0" dirty="0" err="1" smtClean="0"/>
              <a:t>VOC’s</a:t>
            </a:r>
            <a:r>
              <a:rPr lang="nl-BE" baseline="0" dirty="0" smtClean="0"/>
              <a:t>: Verkeer, verbrandingsprocessen, natuurlijk (</a:t>
            </a:r>
            <a:r>
              <a:rPr lang="nl-BE" baseline="0" dirty="0" err="1" smtClean="0"/>
              <a:t>NOx</a:t>
            </a:r>
            <a:r>
              <a:rPr lang="nl-BE" baseline="0" dirty="0" smtClean="0"/>
              <a:t>) </a:t>
            </a:r>
          </a:p>
          <a:p>
            <a:r>
              <a:rPr lang="nl-BE" baseline="0" dirty="0" smtClean="0"/>
              <a:t>Natuurlijke uitstoot van planten, tanken van benzine (verkeer), industrie, verbranding (</a:t>
            </a:r>
            <a:r>
              <a:rPr lang="nl-BE" baseline="0" dirty="0" err="1" smtClean="0"/>
              <a:t>VOC’s</a:t>
            </a:r>
            <a:r>
              <a:rPr lang="nl-BE" baseline="0" dirty="0" smtClean="0"/>
              <a:t>)</a:t>
            </a:r>
          </a:p>
          <a:p>
            <a:endParaRPr lang="nl-BE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01A6275-AF7F-4373-898C-6DF9E006298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pPr lvl="0">
              <a:buClr>
                <a:srgbClr val="000000"/>
              </a:buClr>
              <a:buSzPct val="1000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http://www.eea.europa.eu/publications/TOP08-98/page006.html</a:t>
            </a:r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pPr lvl="0">
              <a:buClr>
                <a:srgbClr val="000000"/>
              </a:buClr>
              <a:buSzPct val="1000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http://www.eea.europa.eu/publications/TOP08-98/page006.html</a:t>
            </a:r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>
              <a:buNone/>
            </a:pPr>
            <a:r>
              <a:rPr lang="en" sz="1800" b="0" i="0" u="none" strike="noStrike" cap="none" baseline="0"/>
              <a:t>P106, p111, http://www.euro.who.int/__data/assets/pdf_file/0005/78647/E91843.pdf   (34 van 111)</a:t>
            </a:r>
          </a:p>
          <a:p>
            <a:endParaRPr/>
          </a:p>
          <a:p>
            <a:pPr>
              <a:buNone/>
            </a:pPr>
            <a:r>
              <a:rPr lang="en" sz="1800" b="0" i="0" u="none" strike="noStrike" cap="none" baseline="0"/>
              <a:t>In VOC limited region: VOC = limiterende stap in ozonproductie</a:t>
            </a:r>
          </a:p>
          <a:p>
            <a:pPr>
              <a:buNone/>
            </a:pPr>
            <a:r>
              <a:rPr lang="en" sz="1800" b="0" i="0" u="none" strike="noStrike" cap="none" baseline="0"/>
              <a:t>In Nox limited region: Nox = limiterende stap in ozonproductie</a:t>
            </a:r>
          </a:p>
          <a:p>
            <a:endParaRPr/>
          </a:p>
          <a:p>
            <a:pPr>
              <a:buNone/>
            </a:pPr>
            <a:r>
              <a:rPr lang="en" sz="1800" b="0" i="0" u="none" strike="noStrike" cap="none" baseline="0"/>
              <a:t>Bv. punt A (0.12 ppm O3, 1.8 ppmC VOC en 0.03 ppm Nox) </a:t>
            </a:r>
            <a:r>
              <a:rPr lang="en" sz="1800" b="0" i="0" u="none" strike="noStrike" cap="none" baseline="0">
                <a:latin typeface="Arial"/>
                <a:ea typeface="Arial"/>
                <a:cs typeface="Arial"/>
                <a:sym typeface="Arial"/>
              </a:rPr>
              <a:t>→ Nox limited region</a:t>
            </a:r>
          </a:p>
          <a:p>
            <a:pPr>
              <a:buNone/>
            </a:pPr>
            <a:r>
              <a:rPr lang="en" sz="1800" b="0" i="0" u="none" strike="noStrike" cap="none" baseline="0"/>
              <a:t>De VOC concentratie verminderen van 1.8 ppmC naar bv 0.8 ppmC verandert niets aan O3 concentratie (blijft 0.12 ppm)</a:t>
            </a:r>
          </a:p>
          <a:p>
            <a:pPr>
              <a:buNone/>
            </a:pPr>
            <a:r>
              <a:rPr lang="en" sz="1800" b="0" i="0" u="none" strike="noStrike" cap="none" baseline="0"/>
              <a:t>MAAR de Nox concentratie verminderen vn 0.03 ppm Nox naar 0.01 ppm zorgt voor een daling in de O3 concentratie: 0.12 ppm </a:t>
            </a:r>
            <a:r>
              <a:rPr lang="en" sz="1800" b="0" i="0" u="none" strike="noStrike" cap="none" baseline="0">
                <a:latin typeface="Arial"/>
                <a:ea typeface="Arial"/>
                <a:cs typeface="Arial"/>
                <a:sym typeface="Arial"/>
              </a:rPr>
              <a:t>→ 0.08 ppm</a:t>
            </a:r>
          </a:p>
          <a:p>
            <a:endParaRPr/>
          </a:p>
          <a:p>
            <a:endParaRPr/>
          </a:p>
        </p:txBody>
      </p:sp>
      <p:sp>
        <p:nvSpPr>
          <p:cNvPr id="255" name="Shape 255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>
              <a:buNone/>
            </a:pPr>
            <a:r>
              <a:rPr lang="en" sz="1800" b="0" i="0" u="none" strike="noStrike" cap="none" baseline="0"/>
              <a:t>P106, p111, http://www.euro.who.int/__data/assets/pdf_file/0005/78647/E91843.pdf   (34 van 111)</a:t>
            </a:r>
          </a:p>
          <a:p>
            <a:endParaRPr/>
          </a:p>
          <a:p>
            <a:pPr>
              <a:buNone/>
            </a:pPr>
            <a:r>
              <a:rPr lang="en" sz="1800" b="0" i="0" u="none" strike="noStrike" cap="none" baseline="0"/>
              <a:t>In VOC limited region: VOC = limiterende stap in ozonproductie</a:t>
            </a:r>
          </a:p>
          <a:p>
            <a:pPr>
              <a:buNone/>
            </a:pPr>
            <a:r>
              <a:rPr lang="en" sz="1800" b="0" i="0" u="none" strike="noStrike" cap="none" baseline="0"/>
              <a:t>In Nox limited region: Nox = limiterende stap in ozonproductie </a:t>
            </a:r>
            <a:r>
              <a:rPr lang="en" sz="1800" b="0" i="0" u="none" strike="noStrike" cap="none" baseline="0">
                <a:latin typeface="Arial"/>
                <a:ea typeface="Arial"/>
                <a:cs typeface="Arial"/>
                <a:sym typeface="Arial"/>
              </a:rPr>
              <a:t>→ als VOC concentratie hoog is </a:t>
            </a:r>
          </a:p>
          <a:p>
            <a:endParaRPr/>
          </a:p>
          <a:p>
            <a:pPr>
              <a:buNone/>
            </a:pPr>
            <a:r>
              <a:rPr lang="en" sz="1800" b="0" i="0" u="none" strike="noStrike" cap="none" baseline="0"/>
              <a:t>Bv. punt A (0.12 ppm O3, 1.8 ppmC VOC en 0.03 ppm Nox) </a:t>
            </a:r>
            <a:r>
              <a:rPr lang="en" sz="1800" b="0" i="0" u="none" strike="noStrike" cap="none" baseline="0">
                <a:latin typeface="Arial"/>
                <a:ea typeface="Arial"/>
                <a:cs typeface="Arial"/>
                <a:sym typeface="Arial"/>
              </a:rPr>
              <a:t>→ Nox limited region</a:t>
            </a:r>
          </a:p>
          <a:p>
            <a:pPr>
              <a:buNone/>
            </a:pPr>
            <a:r>
              <a:rPr lang="en" sz="1800" b="0" i="0" u="none" strike="noStrike" cap="none" baseline="0"/>
              <a:t>De VOC concentratie verminderen van 1.8 ppmC naar bv 0.8 ppmC verandert niets aan O3 concentratie (blijft 0.12 ppm)</a:t>
            </a:r>
          </a:p>
          <a:p>
            <a:pPr>
              <a:buNone/>
            </a:pPr>
            <a:r>
              <a:rPr lang="en" sz="1800" b="0" i="0" u="none" strike="noStrike" cap="none" baseline="0"/>
              <a:t>MAAR de Nox concentratie verminderen vn 0.03 ppm Nox naar 0.01 ppm zorgt voor een daling in de O3 concentratie: 0.12 ppm </a:t>
            </a:r>
            <a:r>
              <a:rPr lang="en" sz="1800" b="0" i="0" u="none" strike="noStrike" cap="none" baseline="0">
                <a:latin typeface="Arial"/>
                <a:ea typeface="Arial"/>
                <a:cs typeface="Arial"/>
                <a:sym typeface="Arial"/>
              </a:rPr>
              <a:t>→ 0.08 ppm</a:t>
            </a:r>
          </a:p>
          <a:p>
            <a:pPr>
              <a:buNone/>
            </a:pPr>
            <a:r>
              <a:rPr lang="en" sz="1800" b="0" i="0" u="none" strike="noStrike" cap="none" baseline="0">
                <a:latin typeface="Arial"/>
                <a:ea typeface="Arial"/>
                <a:cs typeface="Arial"/>
                <a:sym typeface="Arial"/>
              </a:rPr>
              <a:t>WANT:</a:t>
            </a:r>
            <a:br>
              <a:rPr lang="en" sz="1800" b="0" i="0" u="none" strike="noStrike" cap="none" baseline="0"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 baseline="0">
                <a:latin typeface="Arial"/>
                <a:ea typeface="Arial"/>
                <a:cs typeface="Arial"/>
                <a:sym typeface="Arial"/>
              </a:rPr>
              <a:t>In Nox limited region: hoge VOC concentratie ➔ veel vrije radicalen (HOO en ROO) ➔ HOO + NO → OH + NO2 ➔ NO2 → O ➔ O +O2 = O3 </a:t>
            </a:r>
          </a:p>
          <a:p>
            <a:endParaRPr/>
          </a:p>
          <a:p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>
              <a:buNone/>
            </a:pPr>
            <a:r>
              <a:rPr lang="en" sz="1800" b="0" i="0" u="none" strike="noStrike" cap="none" baseline="0"/>
              <a:t>P106, p111, http://www.euro.who.int/__data/assets/pdf_file/0005/78647/E91843.pdf   (34 van 111)</a:t>
            </a:r>
          </a:p>
          <a:p>
            <a:endParaRPr/>
          </a:p>
          <a:p>
            <a:pPr>
              <a:buNone/>
            </a:pPr>
            <a:r>
              <a:rPr lang="en" sz="1800" b="0" i="0" u="none" strike="noStrike" cap="none" baseline="0"/>
              <a:t>In VOC limited region: VOC = limiterende stap in ozonproductie</a:t>
            </a:r>
          </a:p>
          <a:p>
            <a:pPr>
              <a:buNone/>
            </a:pPr>
            <a:r>
              <a:rPr lang="en" sz="1800" b="0" i="0" u="none" strike="noStrike" cap="none" baseline="0"/>
              <a:t>In Nox limited region: Nox = limiterende stap in ozonproductie </a:t>
            </a:r>
            <a:r>
              <a:rPr lang="en" sz="1800" b="0" i="0" u="none" strike="noStrike" cap="none" baseline="0">
                <a:latin typeface="Arial"/>
                <a:ea typeface="Arial"/>
                <a:cs typeface="Arial"/>
                <a:sym typeface="Arial"/>
              </a:rPr>
              <a:t>→ als VOC concentratie hoog is </a:t>
            </a:r>
          </a:p>
          <a:p>
            <a:endParaRPr/>
          </a:p>
          <a:p>
            <a:pPr>
              <a:buNone/>
            </a:pPr>
            <a:r>
              <a:rPr lang="en" sz="1800" b="0" i="0" u="none" strike="noStrike" cap="none" baseline="0"/>
              <a:t>Bv. punt A (0.12 ppm O3, 1.8 ppmC VOC en 0.03 ppm Nox) </a:t>
            </a:r>
            <a:r>
              <a:rPr lang="en" sz="1800" b="0" i="0" u="none" strike="noStrike" cap="none" baseline="0">
                <a:latin typeface="Arial"/>
                <a:ea typeface="Arial"/>
                <a:cs typeface="Arial"/>
                <a:sym typeface="Arial"/>
              </a:rPr>
              <a:t>→ Nox limited region</a:t>
            </a:r>
          </a:p>
          <a:p>
            <a:pPr>
              <a:buNone/>
            </a:pPr>
            <a:r>
              <a:rPr lang="en" sz="1800" b="0" i="0" u="none" strike="noStrike" cap="none" baseline="0"/>
              <a:t>De VOC concentratie verminderen van 1.8 ppmC naar bv 0.8 ppmC verandert niets aan O3 concentratie (blijft 0.12 ppm)</a:t>
            </a:r>
          </a:p>
          <a:p>
            <a:pPr>
              <a:buNone/>
            </a:pPr>
            <a:r>
              <a:rPr lang="en" sz="1800" b="0" i="0" u="none" strike="noStrike" cap="none" baseline="0"/>
              <a:t>MAAR de Nox concentratie verminderen vn 0.03 ppm Nox naar 0.01 ppm zorgt voor een daling in de O3 concentratie: 0.12 ppm </a:t>
            </a:r>
            <a:r>
              <a:rPr lang="en" sz="1800" b="0" i="0" u="none" strike="noStrike" cap="none" baseline="0">
                <a:latin typeface="Arial"/>
                <a:ea typeface="Arial"/>
                <a:cs typeface="Arial"/>
                <a:sym typeface="Arial"/>
              </a:rPr>
              <a:t>→ 0.08 ppm</a:t>
            </a:r>
          </a:p>
          <a:p>
            <a:pPr>
              <a:buNone/>
            </a:pPr>
            <a:r>
              <a:rPr lang="en" sz="1800" b="0" i="0" u="none" strike="noStrike" cap="none" baseline="0">
                <a:latin typeface="Arial"/>
                <a:ea typeface="Arial"/>
                <a:cs typeface="Arial"/>
                <a:sym typeface="Arial"/>
              </a:rPr>
              <a:t>WANT:</a:t>
            </a:r>
            <a:br>
              <a:rPr lang="en" sz="1800" b="0" i="0" u="none" strike="noStrike" cap="none" baseline="0"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 baseline="0">
                <a:latin typeface="Arial"/>
                <a:ea typeface="Arial"/>
                <a:cs typeface="Arial"/>
                <a:sym typeface="Arial"/>
              </a:rPr>
              <a:t>In Nox limited region: hoge VOC concentratie ➔ veel vrije radicalen (HOO en ROO) ➔ HOO + NO → OH + NO2 ➔ NO2 → O ➔ O +O2 = O3 </a:t>
            </a:r>
          </a:p>
          <a:p>
            <a:endParaRPr/>
          </a:p>
          <a:p>
            <a:endParaRPr/>
          </a:p>
        </p:txBody>
      </p:sp>
      <p:sp>
        <p:nvSpPr>
          <p:cNvPr id="279" name="Shape 279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>
              <a:buNone/>
            </a:pPr>
            <a:r>
              <a:rPr lang="en" sz="1800" b="0" i="0" u="none" strike="noStrike" cap="none" baseline="0"/>
              <a:t>P106, p111, http://www.euro.who.int/__data/assets/pdf_file/0005/78647/E91843.pdf   (34 van 111)</a:t>
            </a:r>
          </a:p>
          <a:p>
            <a:endParaRPr/>
          </a:p>
          <a:p>
            <a:pPr>
              <a:buNone/>
            </a:pPr>
            <a:r>
              <a:rPr lang="en" sz="1800" b="0" i="0" u="none" strike="noStrike" cap="none" baseline="0"/>
              <a:t>In VOC limited region: VOC = limiterende stap in ozonproductie</a:t>
            </a:r>
          </a:p>
          <a:p>
            <a:pPr>
              <a:buNone/>
            </a:pPr>
            <a:r>
              <a:rPr lang="en" sz="1800" b="0" i="0" u="none" strike="noStrike" cap="none" baseline="0"/>
              <a:t>In Nox limited region: Nox = limiterende stap in ozonproductie </a:t>
            </a:r>
            <a:r>
              <a:rPr lang="en" sz="1800" b="0" i="0" u="none" strike="noStrike" cap="none" baseline="0">
                <a:latin typeface="Arial"/>
                <a:ea typeface="Arial"/>
                <a:cs typeface="Arial"/>
                <a:sym typeface="Arial"/>
              </a:rPr>
              <a:t>→ als VOC concentratie hoog is </a:t>
            </a:r>
          </a:p>
          <a:p>
            <a:endParaRPr/>
          </a:p>
          <a:p>
            <a:pPr>
              <a:buNone/>
            </a:pPr>
            <a:r>
              <a:rPr lang="en" sz="1800" b="0" i="0" u="none" strike="noStrike" cap="none" baseline="0"/>
              <a:t>Bv. punt A (0.12 ppm O3, 1.8 ppmC VOC en 0.03 ppm Nox) </a:t>
            </a:r>
            <a:r>
              <a:rPr lang="en" sz="1800" b="0" i="0" u="none" strike="noStrike" cap="none" baseline="0">
                <a:latin typeface="Arial"/>
                <a:ea typeface="Arial"/>
                <a:cs typeface="Arial"/>
                <a:sym typeface="Arial"/>
              </a:rPr>
              <a:t>→ Nox limited region</a:t>
            </a:r>
          </a:p>
          <a:p>
            <a:pPr>
              <a:buNone/>
            </a:pPr>
            <a:r>
              <a:rPr lang="en" sz="1800" b="0" i="0" u="none" strike="noStrike" cap="none" baseline="0"/>
              <a:t>De VOC concentratie verminderen van 1.8 ppmC naar bv 0.8 ppmC verandert niets aan O3 concentratie (blijft 0.12 ppm)</a:t>
            </a:r>
          </a:p>
          <a:p>
            <a:pPr>
              <a:buNone/>
            </a:pPr>
            <a:r>
              <a:rPr lang="en" sz="1800" b="0" i="0" u="none" strike="noStrike" cap="none" baseline="0"/>
              <a:t>MAAR de Nox concentratie verminderen vn 0.03 ppm Nox naar 0.01 ppm zorgt voor een daling in de O3 concentratie: 0.12 ppm </a:t>
            </a:r>
            <a:r>
              <a:rPr lang="en" sz="1800" b="0" i="0" u="none" strike="noStrike" cap="none" baseline="0">
                <a:latin typeface="Arial"/>
                <a:ea typeface="Arial"/>
                <a:cs typeface="Arial"/>
                <a:sym typeface="Arial"/>
              </a:rPr>
              <a:t>→ 0.08 ppm</a:t>
            </a:r>
          </a:p>
          <a:p>
            <a:pPr>
              <a:buNone/>
            </a:pPr>
            <a:r>
              <a:rPr lang="en" sz="1800" b="0" i="0" u="none" strike="noStrike" cap="none" baseline="0">
                <a:latin typeface="Arial"/>
                <a:ea typeface="Arial"/>
                <a:cs typeface="Arial"/>
                <a:sym typeface="Arial"/>
              </a:rPr>
              <a:t>WANT:</a:t>
            </a:r>
            <a:br>
              <a:rPr lang="en" sz="1800" b="0" i="0" u="none" strike="noStrike" cap="none" baseline="0">
                <a:latin typeface="Arial"/>
                <a:ea typeface="Arial"/>
                <a:cs typeface="Arial"/>
                <a:sym typeface="Arial"/>
              </a:rPr>
            </a:br>
            <a:r>
              <a:rPr lang="en" sz="1800" b="0" i="0" u="none" strike="noStrike" cap="none" baseline="0">
                <a:latin typeface="Arial"/>
                <a:ea typeface="Arial"/>
                <a:cs typeface="Arial"/>
                <a:sym typeface="Arial"/>
              </a:rPr>
              <a:t>In Nox limited region: hoge VOC concentratie ➔ veel vrije radicalen (HOO en ROO) ➔ HOO + NO → OH + NO2 ➔ NO2 → O ➔ O +O2 = O3 </a:t>
            </a:r>
          </a:p>
          <a:p>
            <a:endParaRPr/>
          </a:p>
          <a:p>
            <a:endParaRPr/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>
              <a:buNone/>
            </a:pPr>
            <a:r>
              <a:rPr lang="en" sz="1800" b="0" i="0" u="none" strike="noStrike" cap="none" baseline="0"/>
              <a:t>Wat is ozon? =&gt; Soorten Ozon. De ozonlaag, beschermend tegen UV. De polluent in de troposfeer =&gt; deel van smog, gezondheidsproblemen</a:t>
            </a:r>
          </a:p>
          <a:p>
            <a:pPr>
              <a:buNone/>
            </a:pPr>
            <a:r>
              <a:rPr lang="en" sz="1800" b="0" i="0" u="none" strike="noStrike" cap="none" baseline="0"/>
              <a:t>Vorming =&gt; chemische reactie van ozon</a:t>
            </a:r>
          </a:p>
          <a:p>
            <a:pPr>
              <a:buNone/>
            </a:pPr>
            <a:r>
              <a:rPr lang="en" sz="1800" b="0" i="0" u="none" strike="noStrike" cap="none" baseline="0"/>
              <a:t>Bronnen + Oorzaak =&gt; de bronnen van de ozonproblematiek niet van ozon zelf! NOx , VOC’s, CFK’s</a:t>
            </a:r>
          </a:p>
          <a:p>
            <a:pPr>
              <a:buNone/>
            </a:pPr>
            <a:r>
              <a:rPr lang="en" sz="1800" b="0" i="0" u="none" strike="noStrike" cap="none" baseline="0"/>
              <a:t>Mogelijke oplossingen =&gt; Reglementeringen, het aanpakken van de bronnen (NOx en VOC’s =&gt; limiterende factor aanpakken)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>
              <a:buNone/>
            </a:pPr>
            <a:r>
              <a:rPr lang="en" sz="1800" b="0" i="0" u="none" strike="noStrike" cap="none" baseline="0"/>
              <a:t>NOx w gereduceerd door de verbrandingsintermediairen CO en H2:</a:t>
            </a:r>
          </a:p>
          <a:p>
            <a:pPr>
              <a:buNone/>
            </a:pPr>
            <a:r>
              <a:rPr lang="en" sz="1800" b="0" i="0" u="none" strike="noStrike" cap="none" baseline="0"/>
              <a:t>2NO + 2H2 </a:t>
            </a:r>
            <a:r>
              <a:rPr lang="en" sz="1800" b="0" i="0" u="none" strike="noStrike" cap="none" baseline="0">
                <a:latin typeface="Arial"/>
                <a:ea typeface="Arial"/>
                <a:cs typeface="Arial"/>
                <a:sym typeface="Arial"/>
              </a:rPr>
              <a:t>→ N2 + 2H2O</a:t>
            </a:r>
            <a:r>
              <a:rPr lang="en" sz="1800" b="0" i="0" u="none" strike="noStrike" cap="none" baseline="0"/>
              <a:t> </a:t>
            </a:r>
          </a:p>
          <a:p>
            <a:endParaRPr/>
          </a:p>
          <a:p>
            <a:pPr>
              <a:buNone/>
            </a:pPr>
            <a:r>
              <a:rPr lang="en" sz="1800" b="0" i="0" u="none" strike="noStrike" cap="none" baseline="0"/>
              <a:t>Koolstofhoudende verbindingen CO en HC worden geoxideerd tot CO2 en H2O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>
              <a:buNone/>
            </a:pPr>
            <a:r>
              <a:rPr lang="en" sz="1800" b="0" i="0" u="none" strike="noStrike" cap="none" baseline="0"/>
              <a:t>Bron: http://www.aeronomie.be/en/topics/naturalhazards/ozone-influence.htm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>
              <a:buNone/>
            </a:pPr>
            <a:r>
              <a:rPr lang="en" sz="1800" b="0" i="0" u="none" strike="noStrike" cap="none" baseline="0"/>
              <a:t>Boek p232,245</a:t>
            </a:r>
          </a:p>
        </p:txBody>
      </p:sp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Bronnen: transport,</a:t>
            </a:r>
            <a:r>
              <a:rPr lang="nl-BE" baseline="0" dirty="0" smtClean="0"/>
              <a:t> verbrandingsprocessen, </a:t>
            </a:r>
            <a:r>
              <a:rPr lang="nl-BE" baseline="0" dirty="0" err="1" smtClean="0"/>
              <a:t>solventen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01A6275-AF7F-4373-898C-6DF9E006298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34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M = 3</a:t>
            </a:r>
            <a:r>
              <a:rPr lang="nl-BE" baseline="30000" dirty="0" smtClean="0"/>
              <a:t>de</a:t>
            </a:r>
            <a:r>
              <a:rPr lang="nl-BE" dirty="0" smtClean="0"/>
              <a:t> molecule (N2 of H2O of zelfs O2) </a:t>
            </a:r>
            <a:r>
              <a:rPr lang="nl-BE" dirty="0" smtClean="0">
                <a:sym typeface="Wingdings" pitchFamily="2" charset="2"/>
              </a:rPr>
              <a:t> warmte afvoeren van de exotherme reactie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01A6275-AF7F-4373-898C-6DF9E006298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77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BE" dirty="0" smtClean="0"/>
              <a:t>Bron:</a:t>
            </a:r>
            <a:r>
              <a:rPr lang="nl-BE" baseline="0" dirty="0" smtClean="0"/>
              <a:t> http://www.globalchange.umich.edu/gctext/Inquiries/Inquiries_by_Unit/Unit_9.htm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 smtClean="0"/>
              <a:t>http://www.euro.who.int/__data/assets/pdf_file/0018/123084/AQG2ndEd_7_2ozone.PDF (37 van 111)</a:t>
            </a:r>
          </a:p>
          <a:p>
            <a:endParaRPr lang="nl-BE" dirty="0" smtClean="0"/>
          </a:p>
          <a:p>
            <a:r>
              <a:rPr lang="nl-BE" dirty="0" smtClean="0"/>
              <a:t>Ozon</a:t>
            </a:r>
            <a:r>
              <a:rPr lang="nl-BE" baseline="0" dirty="0" smtClean="0"/>
              <a:t> heeft geen directe bron! =&gt; Indirecte bronnen via de productie van </a:t>
            </a:r>
            <a:r>
              <a:rPr lang="nl-BE" baseline="0" dirty="0" err="1" smtClean="0"/>
              <a:t>NOx</a:t>
            </a:r>
            <a:r>
              <a:rPr lang="nl-BE" baseline="0" dirty="0" smtClean="0"/>
              <a:t> en </a:t>
            </a:r>
            <a:r>
              <a:rPr lang="nl-BE" baseline="0" dirty="0" err="1" smtClean="0"/>
              <a:t>VOC’s</a:t>
            </a:r>
            <a:r>
              <a:rPr lang="nl-BE" baseline="0" dirty="0" smtClean="0"/>
              <a:t>: Verkeer, verbrandingsprocessen, natuurlijk (</a:t>
            </a:r>
            <a:r>
              <a:rPr lang="nl-BE" baseline="0" dirty="0" err="1" smtClean="0"/>
              <a:t>NOx</a:t>
            </a:r>
            <a:r>
              <a:rPr lang="nl-BE" baseline="0" dirty="0" smtClean="0"/>
              <a:t>) </a:t>
            </a:r>
          </a:p>
          <a:p>
            <a:r>
              <a:rPr lang="nl-BE" baseline="0" dirty="0" smtClean="0"/>
              <a:t>Natuurlijke uitstoot van planten, tanken van benzine (verkeer), industrie, verbranding (</a:t>
            </a:r>
            <a:r>
              <a:rPr lang="nl-BE" baseline="0" dirty="0" err="1" smtClean="0"/>
              <a:t>VOC’s</a:t>
            </a:r>
            <a:r>
              <a:rPr lang="nl-BE" baseline="0" dirty="0" smtClean="0"/>
              <a:t>)</a:t>
            </a:r>
          </a:p>
          <a:p>
            <a:endParaRPr lang="nl-BE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01A6275-AF7F-4373-898C-6DF9E006298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Bron: http://www.vmm.be/faq/faq-lucht/ozon/welke-gezondheidseffecten-veroorzaken-te-hoge-ozonwaarden</a:t>
            </a:r>
          </a:p>
          <a:p>
            <a:r>
              <a:rPr lang="nl-NL" dirty="0" smtClean="0"/>
              <a:t>http://www.euro.who.int/__data/assets/pdf_file/0018/123084/AQG2ndEd_7_2ozone.PDF  (5 van 31)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01A6275-AF7F-4373-898C-6DF9E006298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Obj" type="twoObj">
  <p:cSld name="twoObj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33412" y="1395412"/>
            <a:ext cx="7870825" cy="63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33412" y="2411413"/>
            <a:ext cx="3859212" cy="35544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2800"/>
            </a:lvl1pPr>
            <a:lvl2pPr rtl="0">
              <a:defRPr sz="2400"/>
            </a:lvl2pPr>
            <a:lvl3pPr rtl="0">
              <a:defRPr sz="2000"/>
            </a:lvl3pPr>
            <a:lvl4pPr rtl="0">
              <a:defRPr sz="1800"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4645025" y="2411413"/>
            <a:ext cx="3859213" cy="35544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2800"/>
            </a:lvl1pPr>
            <a:lvl2pPr rtl="0">
              <a:defRPr sz="2400"/>
            </a:lvl2pPr>
            <a:lvl3pPr rtl="0">
              <a:defRPr sz="2000"/>
            </a:lvl3pPr>
            <a:lvl4pPr rtl="0">
              <a:defRPr sz="1800"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TxTwoObj" type="twoTxTwoObj">
  <p:cSld name="twoTxTwoObj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Font typeface="Verdana"/>
              <a:buNone/>
              <a:defRPr sz="2400" b="1"/>
            </a:lvl1pPr>
            <a:lvl2pPr marL="457200" indent="0" rtl="0">
              <a:buFont typeface="Verdana"/>
              <a:buNone/>
              <a:defRPr sz="2000" b="1"/>
            </a:lvl2pPr>
            <a:lvl3pPr marL="914400" indent="0" rtl="0">
              <a:buFont typeface="Verdana"/>
              <a:buNone/>
              <a:defRPr sz="1800" b="1"/>
            </a:lvl3pPr>
            <a:lvl4pPr marL="1371600" indent="0" rtl="0">
              <a:buFont typeface="Verdana"/>
              <a:buNone/>
              <a:defRPr sz="1600" b="1"/>
            </a:lvl4pPr>
            <a:lvl5pPr marL="1828800" indent="0" rtl="0">
              <a:buFont typeface="Verdana"/>
              <a:buNone/>
              <a:defRPr sz="1600" b="1"/>
            </a:lvl5pPr>
            <a:lvl6pPr marL="2286000" indent="0" rtl="0">
              <a:buFont typeface="Verdana"/>
              <a:buNone/>
              <a:defRPr sz="1600" b="1"/>
            </a:lvl6pPr>
            <a:lvl7pPr marL="2743200" indent="0" rtl="0">
              <a:buFont typeface="Verdana"/>
              <a:buNone/>
              <a:defRPr sz="1600" b="1"/>
            </a:lvl7pPr>
            <a:lvl8pPr marL="3200400" indent="0" rtl="0">
              <a:buFont typeface="Verdana"/>
              <a:buNone/>
              <a:defRPr sz="1600" b="1"/>
            </a:lvl8pPr>
            <a:lvl9pPr marL="3657600" indent="0" rtl="0">
              <a:buFont typeface="Verdana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2400"/>
            </a:lvl1pPr>
            <a:lvl2pPr rtl="0">
              <a:defRPr sz="2000"/>
            </a:lvl2pPr>
            <a:lvl3pPr rtl="0">
              <a:defRPr sz="1800"/>
            </a:lvl3pPr>
            <a:lvl4pPr rtl="0">
              <a:defRPr sz="1600"/>
            </a:lvl4pPr>
            <a:lvl5pPr rtl="0">
              <a:defRPr sz="1600"/>
            </a:lvl5pPr>
            <a:lvl6pPr rtl="0">
              <a:defRPr sz="1600"/>
            </a:lvl6pPr>
            <a:lvl7pPr rtl="0">
              <a:defRPr sz="1600"/>
            </a:lvl7pPr>
            <a:lvl8pPr rtl="0">
              <a:defRPr sz="1600"/>
            </a:lvl8pPr>
            <a:lvl9pPr rtl="0">
              <a:defRPr sz="16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Font typeface="Verdana"/>
              <a:buNone/>
              <a:defRPr sz="2400" b="1"/>
            </a:lvl1pPr>
            <a:lvl2pPr marL="457200" indent="0" rtl="0">
              <a:buFont typeface="Verdana"/>
              <a:buNone/>
              <a:defRPr sz="2000" b="1"/>
            </a:lvl2pPr>
            <a:lvl3pPr marL="914400" indent="0" rtl="0">
              <a:buFont typeface="Verdana"/>
              <a:buNone/>
              <a:defRPr sz="1800" b="1"/>
            </a:lvl3pPr>
            <a:lvl4pPr marL="1371600" indent="0" rtl="0">
              <a:buFont typeface="Verdana"/>
              <a:buNone/>
              <a:defRPr sz="1600" b="1"/>
            </a:lvl4pPr>
            <a:lvl5pPr marL="1828800" indent="0" rtl="0">
              <a:buFont typeface="Verdana"/>
              <a:buNone/>
              <a:defRPr sz="1600" b="1"/>
            </a:lvl5pPr>
            <a:lvl6pPr marL="2286000" indent="0" rtl="0">
              <a:buFont typeface="Verdana"/>
              <a:buNone/>
              <a:defRPr sz="1600" b="1"/>
            </a:lvl6pPr>
            <a:lvl7pPr marL="2743200" indent="0" rtl="0">
              <a:buFont typeface="Verdana"/>
              <a:buNone/>
              <a:defRPr sz="1600" b="1"/>
            </a:lvl7pPr>
            <a:lvl8pPr marL="3200400" indent="0" rtl="0">
              <a:buFont typeface="Verdana"/>
              <a:buNone/>
              <a:defRPr sz="1600" b="1"/>
            </a:lvl8pPr>
            <a:lvl9pPr marL="3657600" indent="0" rtl="0">
              <a:buFont typeface="Verdana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2400"/>
            </a:lvl1pPr>
            <a:lvl2pPr rtl="0">
              <a:defRPr sz="2000"/>
            </a:lvl2pPr>
            <a:lvl3pPr rtl="0">
              <a:defRPr sz="1800"/>
            </a:lvl3pPr>
            <a:lvl4pPr rtl="0">
              <a:defRPr sz="1600"/>
            </a:lvl4pPr>
            <a:lvl5pPr rtl="0">
              <a:defRPr sz="1600"/>
            </a:lvl5pPr>
            <a:lvl6pPr rtl="0">
              <a:defRPr sz="1600"/>
            </a:lvl6pPr>
            <a:lvl7pPr rtl="0">
              <a:defRPr sz="1600"/>
            </a:lvl7pPr>
            <a:lvl8pPr rtl="0">
              <a:defRPr sz="1600"/>
            </a:lvl8pPr>
            <a:lvl9pPr rtl="0"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Only" type="titleOnly">
  <p:cSld name="title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633412" y="1395412"/>
            <a:ext cx="7870825" cy="63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Tx" type="objTx">
  <p:cSld name="objTx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defRPr sz="2000" b="1"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3200"/>
            </a:lvl1pPr>
            <a:lvl2pPr rtl="0">
              <a:defRPr sz="2800"/>
            </a:lvl2pPr>
            <a:lvl3pPr rtl="0">
              <a:defRPr sz="2400"/>
            </a:lvl3pPr>
            <a:lvl4pPr rtl="0">
              <a:defRPr sz="2000"/>
            </a:lvl4pPr>
            <a:lvl5pPr rtl="0">
              <a:defRPr sz="2000"/>
            </a:lvl5pPr>
            <a:lvl6pPr rtl="0">
              <a:defRPr sz="2000"/>
            </a:lvl6pPr>
            <a:lvl7pPr rtl="0">
              <a:defRPr sz="2000"/>
            </a:lvl7pPr>
            <a:lvl8pPr rtl="0">
              <a:defRPr sz="2000"/>
            </a:lvl8pPr>
            <a:lvl9pPr rtl="0">
              <a:defRPr sz="20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buFont typeface="Verdana"/>
              <a:buNone/>
              <a:defRPr sz="1400"/>
            </a:lvl1pPr>
            <a:lvl2pPr marL="457200" indent="0" rtl="0">
              <a:buFont typeface="Verdana"/>
              <a:buNone/>
              <a:defRPr sz="1200"/>
            </a:lvl2pPr>
            <a:lvl3pPr marL="914400" indent="0" rtl="0">
              <a:buFont typeface="Verdana"/>
              <a:buNone/>
              <a:defRPr sz="1000"/>
            </a:lvl3pPr>
            <a:lvl4pPr marL="1371600" indent="0" rtl="0">
              <a:buFont typeface="Verdana"/>
              <a:buNone/>
              <a:defRPr sz="900"/>
            </a:lvl4pPr>
            <a:lvl5pPr marL="1828800" indent="0" rtl="0">
              <a:buFont typeface="Verdana"/>
              <a:buNone/>
              <a:defRPr sz="900"/>
            </a:lvl5pPr>
            <a:lvl6pPr marL="2286000" indent="0" rtl="0">
              <a:buFont typeface="Verdana"/>
              <a:buNone/>
              <a:defRPr sz="900"/>
            </a:lvl6pPr>
            <a:lvl7pPr marL="2743200" indent="0" rtl="0">
              <a:buFont typeface="Verdana"/>
              <a:buNone/>
              <a:defRPr sz="900"/>
            </a:lvl7pPr>
            <a:lvl8pPr marL="3200400" indent="0" rtl="0">
              <a:buFont typeface="Verdana"/>
              <a:buNone/>
              <a:defRPr sz="900"/>
            </a:lvl8pPr>
            <a:lvl9pPr marL="3657600" indent="0" rtl="0">
              <a:buFont typeface="Verdana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x" type="picTx">
  <p:cSld name="picTx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defRPr sz="2000" b="1"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buFont typeface="Verdana"/>
              <a:buNone/>
              <a:defRPr sz="1400"/>
            </a:lvl1pPr>
            <a:lvl2pPr marL="457200" indent="0" rtl="0">
              <a:buFont typeface="Verdana"/>
              <a:buNone/>
              <a:defRPr sz="1200"/>
            </a:lvl2pPr>
            <a:lvl3pPr marL="914400" indent="0" rtl="0">
              <a:buFont typeface="Verdana"/>
              <a:buNone/>
              <a:defRPr sz="1000"/>
            </a:lvl3pPr>
            <a:lvl4pPr marL="1371600" indent="0" rtl="0">
              <a:buFont typeface="Verdana"/>
              <a:buNone/>
              <a:defRPr sz="900"/>
            </a:lvl4pPr>
            <a:lvl5pPr marL="1828800" indent="0" rtl="0">
              <a:buFont typeface="Verdana"/>
              <a:buNone/>
              <a:defRPr sz="900"/>
            </a:lvl5pPr>
            <a:lvl6pPr marL="2286000" indent="0" rtl="0">
              <a:buFont typeface="Verdana"/>
              <a:buNone/>
              <a:defRPr sz="900"/>
            </a:lvl6pPr>
            <a:lvl7pPr marL="2743200" indent="0" rtl="0">
              <a:buFont typeface="Verdana"/>
              <a:buNone/>
              <a:defRPr sz="900"/>
            </a:lvl7pPr>
            <a:lvl8pPr marL="3200400" indent="0" rtl="0">
              <a:buFont typeface="Verdana"/>
              <a:buNone/>
              <a:defRPr sz="900"/>
            </a:lvl8pPr>
            <a:lvl9pPr marL="3657600" indent="0" rtl="0">
              <a:buFont typeface="Verdana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Tx" type="vertTx">
  <p:cSld name="vertTx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633412" y="1395412"/>
            <a:ext cx="7870825" cy="63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 rot="5400000">
            <a:off x="2791619" y="253206"/>
            <a:ext cx="3554411" cy="7870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4765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2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indent="-20320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22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143000" indent="-158750" algn="l" rtl="0">
              <a:spcBef>
                <a:spcPts val="36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6002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0574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5146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29718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4290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862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TitleAndTx" type="vertTitleAndTx">
  <p:cSld name="vertTitleAndTx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 rot="5400000">
            <a:off x="5235575" y="2697162"/>
            <a:ext cx="4570411" cy="19669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 rot="5400000">
            <a:off x="1223963" y="804862"/>
            <a:ext cx="4570411" cy="57515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4765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2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indent="-20320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22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143000" indent="-158750" algn="l" rtl="0">
              <a:spcBef>
                <a:spcPts val="36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6002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0574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5146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29718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4290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862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 type="chart">
  <p:cSld name="char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33412" y="1395412"/>
            <a:ext cx="7870825" cy="63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633412" y="506412"/>
            <a:ext cx="793750" cy="635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sp>
        <p:nvSpPr>
          <p:cNvPr id="80" name="Shape 80"/>
          <p:cNvSpPr/>
          <p:nvPr/>
        </p:nvSpPr>
        <p:spPr>
          <a:xfrm>
            <a:off x="828675" y="6286500"/>
            <a:ext cx="8315325" cy="5715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81" name="Shape 81"/>
          <p:cNvSpPr/>
          <p:nvPr/>
        </p:nvSpPr>
        <p:spPr>
          <a:xfrm>
            <a:off x="633412" y="6219825"/>
            <a:ext cx="2851150" cy="3302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82" name="Shape 82"/>
          <p:cNvSpPr txBox="1">
            <a:spLocks noGrp="1"/>
          </p:cNvSpPr>
          <p:nvPr>
            <p:ph type="ctrTitle"/>
          </p:nvPr>
        </p:nvSpPr>
        <p:spPr>
          <a:xfrm>
            <a:off x="633412" y="1458912"/>
            <a:ext cx="7870825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4500" b="1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633412" y="3173413"/>
            <a:ext cx="7870825" cy="12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500"/>
              </a:spcBef>
              <a:spcAft>
                <a:spcPts val="0"/>
              </a:spcAft>
              <a:buClr>
                <a:srgbClr val="7E002F"/>
              </a:buClr>
              <a:buFont typeface="Verdana"/>
              <a:buNone/>
              <a:defRPr sz="2500" b="0" i="0" u="none" strike="noStrike" cap="none" baseline="0">
                <a:solidFill>
                  <a:srgbClr val="7E002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marR="0" indent="-20320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22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143000" marR="0" indent="-158750" algn="l" rtl="0">
              <a:spcBef>
                <a:spcPts val="36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8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6002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0574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5146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29718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4290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862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marL="742950" indent="-285750" rtl="0">
              <a:defRPr/>
            </a:lvl2pPr>
            <a:lvl3pPr marL="1143000" indent="-228600" rtl="0">
              <a:defRPr/>
            </a:lvl3pPr>
            <a:lvl4pPr marL="1600200" indent="-228600"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" type="obj">
  <p:cSld name="obj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633412" y="1395412"/>
            <a:ext cx="7870825" cy="63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33412" y="2411413"/>
            <a:ext cx="7870825" cy="35544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4765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2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indent="-20320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22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143000" indent="-158750" algn="l" rtl="0">
              <a:spcBef>
                <a:spcPts val="36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6002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0574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5146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29718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4290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862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Head" type="secHead">
  <p:cSld name="secHead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defRPr sz="4000" b="1" cap="small"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Font typeface="Verdana"/>
              <a:buNone/>
              <a:defRPr sz="2000"/>
            </a:lvl1pPr>
            <a:lvl2pPr marL="457200" indent="0" rtl="0">
              <a:buFont typeface="Verdana"/>
              <a:buNone/>
              <a:defRPr sz="1800"/>
            </a:lvl2pPr>
            <a:lvl3pPr marL="914400" indent="0" rtl="0">
              <a:buFont typeface="Verdana"/>
              <a:buNone/>
              <a:defRPr sz="1600"/>
            </a:lvl3pPr>
            <a:lvl4pPr marL="1371600" indent="0" rtl="0">
              <a:buFont typeface="Verdana"/>
              <a:buNone/>
              <a:defRPr sz="1400"/>
            </a:lvl4pPr>
            <a:lvl5pPr marL="1828800" indent="0" rtl="0">
              <a:buFont typeface="Verdana"/>
              <a:buNone/>
              <a:defRPr sz="1400"/>
            </a:lvl5pPr>
            <a:lvl6pPr marL="2286000" indent="0" rtl="0">
              <a:buFont typeface="Verdana"/>
              <a:buNone/>
              <a:defRPr sz="1400"/>
            </a:lvl6pPr>
            <a:lvl7pPr marL="2743200" indent="0" rtl="0">
              <a:buFont typeface="Verdana"/>
              <a:buNone/>
              <a:defRPr sz="1400"/>
            </a:lvl7pPr>
            <a:lvl8pPr marL="3200400" indent="0" rtl="0">
              <a:buFont typeface="Verdana"/>
              <a:buNone/>
              <a:defRPr sz="1400"/>
            </a:lvl8pPr>
            <a:lvl9pPr marL="3657600" indent="0" rtl="0">
              <a:buFont typeface="Verdana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Obj" type="twoObj">
  <p:cSld name="twoObj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633412" y="1395412"/>
            <a:ext cx="7870825" cy="63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33412" y="2411413"/>
            <a:ext cx="3859212" cy="35544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2800"/>
            </a:lvl1pPr>
            <a:lvl2pPr rtl="0">
              <a:defRPr sz="2400"/>
            </a:lvl2pPr>
            <a:lvl3pPr rtl="0">
              <a:defRPr sz="2000"/>
            </a:lvl3pPr>
            <a:lvl4pPr rtl="0">
              <a:defRPr sz="1800"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4645025" y="2411413"/>
            <a:ext cx="3859213" cy="35544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2800"/>
            </a:lvl1pPr>
            <a:lvl2pPr rtl="0">
              <a:defRPr sz="2400"/>
            </a:lvl2pPr>
            <a:lvl3pPr rtl="0">
              <a:defRPr sz="2000"/>
            </a:lvl3pPr>
            <a:lvl4pPr rtl="0">
              <a:defRPr sz="1800"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TxTwoObj" type="twoTxTwoObj">
  <p:cSld name="twoTxTwoObj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Font typeface="Verdana"/>
              <a:buNone/>
              <a:defRPr sz="2400" b="1"/>
            </a:lvl1pPr>
            <a:lvl2pPr marL="457200" indent="0" rtl="0">
              <a:buFont typeface="Verdana"/>
              <a:buNone/>
              <a:defRPr sz="2000" b="1"/>
            </a:lvl2pPr>
            <a:lvl3pPr marL="914400" indent="0" rtl="0">
              <a:buFont typeface="Verdana"/>
              <a:buNone/>
              <a:defRPr sz="1800" b="1"/>
            </a:lvl3pPr>
            <a:lvl4pPr marL="1371600" indent="0" rtl="0">
              <a:buFont typeface="Verdana"/>
              <a:buNone/>
              <a:defRPr sz="1600" b="1"/>
            </a:lvl4pPr>
            <a:lvl5pPr marL="1828800" indent="0" rtl="0">
              <a:buFont typeface="Verdana"/>
              <a:buNone/>
              <a:defRPr sz="1600" b="1"/>
            </a:lvl5pPr>
            <a:lvl6pPr marL="2286000" indent="0" rtl="0">
              <a:buFont typeface="Verdana"/>
              <a:buNone/>
              <a:defRPr sz="1600" b="1"/>
            </a:lvl6pPr>
            <a:lvl7pPr marL="2743200" indent="0" rtl="0">
              <a:buFont typeface="Verdana"/>
              <a:buNone/>
              <a:defRPr sz="1600" b="1"/>
            </a:lvl7pPr>
            <a:lvl8pPr marL="3200400" indent="0" rtl="0">
              <a:buFont typeface="Verdana"/>
              <a:buNone/>
              <a:defRPr sz="1600" b="1"/>
            </a:lvl8pPr>
            <a:lvl9pPr marL="3657600" indent="0" rtl="0">
              <a:buFont typeface="Verdana"/>
              <a:buNone/>
              <a:defRPr sz="1600" b="1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2400"/>
            </a:lvl1pPr>
            <a:lvl2pPr rtl="0">
              <a:defRPr sz="2000"/>
            </a:lvl2pPr>
            <a:lvl3pPr rtl="0">
              <a:defRPr sz="1800"/>
            </a:lvl3pPr>
            <a:lvl4pPr rtl="0">
              <a:defRPr sz="1600"/>
            </a:lvl4pPr>
            <a:lvl5pPr rtl="0">
              <a:defRPr sz="1600"/>
            </a:lvl5pPr>
            <a:lvl6pPr rtl="0">
              <a:defRPr sz="1600"/>
            </a:lvl6pPr>
            <a:lvl7pPr rtl="0">
              <a:defRPr sz="1600"/>
            </a:lvl7pPr>
            <a:lvl8pPr rtl="0">
              <a:defRPr sz="1600"/>
            </a:lvl8pPr>
            <a:lvl9pPr rtl="0">
              <a:defRPr sz="1600"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Font typeface="Verdana"/>
              <a:buNone/>
              <a:defRPr sz="2400" b="1"/>
            </a:lvl1pPr>
            <a:lvl2pPr marL="457200" indent="0" rtl="0">
              <a:buFont typeface="Verdana"/>
              <a:buNone/>
              <a:defRPr sz="2000" b="1"/>
            </a:lvl2pPr>
            <a:lvl3pPr marL="914400" indent="0" rtl="0">
              <a:buFont typeface="Verdana"/>
              <a:buNone/>
              <a:defRPr sz="1800" b="1"/>
            </a:lvl3pPr>
            <a:lvl4pPr marL="1371600" indent="0" rtl="0">
              <a:buFont typeface="Verdana"/>
              <a:buNone/>
              <a:defRPr sz="1600" b="1"/>
            </a:lvl4pPr>
            <a:lvl5pPr marL="1828800" indent="0" rtl="0">
              <a:buFont typeface="Verdana"/>
              <a:buNone/>
              <a:defRPr sz="1600" b="1"/>
            </a:lvl5pPr>
            <a:lvl6pPr marL="2286000" indent="0" rtl="0">
              <a:buFont typeface="Verdana"/>
              <a:buNone/>
              <a:defRPr sz="1600" b="1"/>
            </a:lvl6pPr>
            <a:lvl7pPr marL="2743200" indent="0" rtl="0">
              <a:buFont typeface="Verdana"/>
              <a:buNone/>
              <a:defRPr sz="1600" b="1"/>
            </a:lvl7pPr>
            <a:lvl8pPr marL="3200400" indent="0" rtl="0">
              <a:buFont typeface="Verdana"/>
              <a:buNone/>
              <a:defRPr sz="1600" b="1"/>
            </a:lvl8pPr>
            <a:lvl9pPr marL="3657600" indent="0" rtl="0">
              <a:buFont typeface="Verdana"/>
              <a:buNone/>
              <a:defRPr sz="1600" b="1"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2400"/>
            </a:lvl1pPr>
            <a:lvl2pPr rtl="0">
              <a:defRPr sz="2000"/>
            </a:lvl2pPr>
            <a:lvl3pPr rtl="0">
              <a:defRPr sz="1800"/>
            </a:lvl3pPr>
            <a:lvl4pPr rtl="0">
              <a:defRPr sz="1600"/>
            </a:lvl4pPr>
            <a:lvl5pPr rtl="0">
              <a:defRPr sz="1600"/>
            </a:lvl5pPr>
            <a:lvl6pPr rtl="0">
              <a:defRPr sz="1600"/>
            </a:lvl6pPr>
            <a:lvl7pPr rtl="0">
              <a:defRPr sz="1600"/>
            </a:lvl7pPr>
            <a:lvl8pPr rtl="0">
              <a:defRPr sz="1600"/>
            </a:lvl8pPr>
            <a:lvl9pPr rtl="0"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Only" type="titleOnly">
  <p:cSld name="title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633412" y="1395412"/>
            <a:ext cx="7870825" cy="63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Tx" type="objTx">
  <p:cSld name="objTx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defRPr sz="2000" b="1"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3200"/>
            </a:lvl1pPr>
            <a:lvl2pPr rtl="0">
              <a:defRPr sz="2800"/>
            </a:lvl2pPr>
            <a:lvl3pPr rtl="0">
              <a:defRPr sz="2400"/>
            </a:lvl3pPr>
            <a:lvl4pPr rtl="0">
              <a:defRPr sz="2000"/>
            </a:lvl4pPr>
            <a:lvl5pPr rtl="0">
              <a:defRPr sz="2000"/>
            </a:lvl5pPr>
            <a:lvl6pPr rtl="0">
              <a:defRPr sz="2000"/>
            </a:lvl6pPr>
            <a:lvl7pPr rtl="0">
              <a:defRPr sz="2000"/>
            </a:lvl7pPr>
            <a:lvl8pPr rtl="0">
              <a:defRPr sz="2000"/>
            </a:lvl8pPr>
            <a:lvl9pPr rtl="0">
              <a:defRPr sz="2000"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buFont typeface="Verdana"/>
              <a:buNone/>
              <a:defRPr sz="1400"/>
            </a:lvl1pPr>
            <a:lvl2pPr marL="457200" indent="0" rtl="0">
              <a:buFont typeface="Verdana"/>
              <a:buNone/>
              <a:defRPr sz="1200"/>
            </a:lvl2pPr>
            <a:lvl3pPr marL="914400" indent="0" rtl="0">
              <a:buFont typeface="Verdana"/>
              <a:buNone/>
              <a:defRPr sz="1000"/>
            </a:lvl3pPr>
            <a:lvl4pPr marL="1371600" indent="0" rtl="0">
              <a:buFont typeface="Verdana"/>
              <a:buNone/>
              <a:defRPr sz="900"/>
            </a:lvl4pPr>
            <a:lvl5pPr marL="1828800" indent="0" rtl="0">
              <a:buFont typeface="Verdana"/>
              <a:buNone/>
              <a:defRPr sz="900"/>
            </a:lvl5pPr>
            <a:lvl6pPr marL="2286000" indent="0" rtl="0">
              <a:buFont typeface="Verdana"/>
              <a:buNone/>
              <a:defRPr sz="900"/>
            </a:lvl6pPr>
            <a:lvl7pPr marL="2743200" indent="0" rtl="0">
              <a:buFont typeface="Verdana"/>
              <a:buNone/>
              <a:defRPr sz="900"/>
            </a:lvl7pPr>
            <a:lvl8pPr marL="3200400" indent="0" rtl="0">
              <a:buFont typeface="Verdana"/>
              <a:buNone/>
              <a:defRPr sz="900"/>
            </a:lvl8pPr>
            <a:lvl9pPr marL="3657600" indent="0" rtl="0">
              <a:buFont typeface="Verdana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x" type="picTx">
  <p:cSld name="picT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defRPr sz="2000" b="1"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buFont typeface="Verdana"/>
              <a:buNone/>
              <a:defRPr sz="1400"/>
            </a:lvl1pPr>
            <a:lvl2pPr marL="457200" indent="0" rtl="0">
              <a:buFont typeface="Verdana"/>
              <a:buNone/>
              <a:defRPr sz="1200"/>
            </a:lvl2pPr>
            <a:lvl3pPr marL="914400" indent="0" rtl="0">
              <a:buFont typeface="Verdana"/>
              <a:buNone/>
              <a:defRPr sz="1000"/>
            </a:lvl3pPr>
            <a:lvl4pPr marL="1371600" indent="0" rtl="0">
              <a:buFont typeface="Verdana"/>
              <a:buNone/>
              <a:defRPr sz="900"/>
            </a:lvl4pPr>
            <a:lvl5pPr marL="1828800" indent="0" rtl="0">
              <a:buFont typeface="Verdana"/>
              <a:buNone/>
              <a:defRPr sz="900"/>
            </a:lvl5pPr>
            <a:lvl6pPr marL="2286000" indent="0" rtl="0">
              <a:buFont typeface="Verdana"/>
              <a:buNone/>
              <a:defRPr sz="900"/>
            </a:lvl6pPr>
            <a:lvl7pPr marL="2743200" indent="0" rtl="0">
              <a:buFont typeface="Verdana"/>
              <a:buNone/>
              <a:defRPr sz="900"/>
            </a:lvl7pPr>
            <a:lvl8pPr marL="3200400" indent="0" rtl="0">
              <a:buFont typeface="Verdana"/>
              <a:buNone/>
              <a:defRPr sz="900"/>
            </a:lvl8pPr>
            <a:lvl9pPr marL="3657600" indent="0" rtl="0">
              <a:buFont typeface="Verdana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Tx" type="vertTx">
  <p:cSld name="vertTx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633412" y="1395412"/>
            <a:ext cx="7870825" cy="63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 rot="5400000">
            <a:off x="2791619" y="253206"/>
            <a:ext cx="3554411" cy="7870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4765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2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indent="-20320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22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143000" indent="-158750" algn="l" rtl="0">
              <a:spcBef>
                <a:spcPts val="36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6002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0574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5146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29718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4290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862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TitleAndTx" type="vertTitleAndTx">
  <p:cSld name="vertTitleAndTx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 rot="5400000">
            <a:off x="5235575" y="2697162"/>
            <a:ext cx="4570411" cy="19669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 rot="5400000">
            <a:off x="1223963" y="804862"/>
            <a:ext cx="4570411" cy="57515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4765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2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indent="-20320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22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143000" indent="-158750" algn="l" rtl="0">
              <a:spcBef>
                <a:spcPts val="36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6002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0574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5146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29718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4290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862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ColTx" type="twoColTx">
  <p:cSld name="twoColTx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 type="chart">
  <p:cSld name="char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633412" y="1395412"/>
            <a:ext cx="7870825" cy="63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633412" y="506412"/>
            <a:ext cx="793750" cy="635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sp>
        <p:nvSpPr>
          <p:cNvPr id="128" name="Shape 128"/>
          <p:cNvSpPr/>
          <p:nvPr/>
        </p:nvSpPr>
        <p:spPr>
          <a:xfrm>
            <a:off x="828675" y="6286500"/>
            <a:ext cx="8315325" cy="5715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29" name="Shape 129"/>
          <p:cNvSpPr/>
          <p:nvPr/>
        </p:nvSpPr>
        <p:spPr>
          <a:xfrm>
            <a:off x="633412" y="6219825"/>
            <a:ext cx="2851150" cy="3302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30" name="Shape 130"/>
          <p:cNvSpPr txBox="1">
            <a:spLocks noGrp="1"/>
          </p:cNvSpPr>
          <p:nvPr>
            <p:ph type="ctrTitle"/>
          </p:nvPr>
        </p:nvSpPr>
        <p:spPr>
          <a:xfrm>
            <a:off x="633412" y="1458912"/>
            <a:ext cx="7870825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4500" b="1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1"/>
          </p:nvPr>
        </p:nvSpPr>
        <p:spPr>
          <a:xfrm>
            <a:off x="633412" y="3173413"/>
            <a:ext cx="7870825" cy="12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500"/>
              </a:spcBef>
              <a:spcAft>
                <a:spcPts val="0"/>
              </a:spcAft>
              <a:buClr>
                <a:srgbClr val="7E002F"/>
              </a:buClr>
              <a:buFont typeface="Verdana"/>
              <a:buNone/>
              <a:defRPr sz="2500" b="0" i="0" u="none" strike="noStrike" cap="none" baseline="0">
                <a:solidFill>
                  <a:srgbClr val="7E002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marR="0" indent="-20320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22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143000" marR="0" indent="-158750" algn="l" rtl="0">
              <a:spcBef>
                <a:spcPts val="36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8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6002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0574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5146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29718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4290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862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" type="obj">
  <p:cSld name="obj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633412" y="1395412"/>
            <a:ext cx="7870825" cy="63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33412" y="2411413"/>
            <a:ext cx="7870825" cy="35544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4765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2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indent="-20320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22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143000" indent="-158750" algn="l" rtl="0">
              <a:spcBef>
                <a:spcPts val="36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6002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0574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5146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29718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4290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862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Head" type="secHead">
  <p:cSld name="secHead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defRPr sz="4000" b="1" cap="small"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Font typeface="Verdana"/>
              <a:buNone/>
              <a:defRPr sz="2000"/>
            </a:lvl1pPr>
            <a:lvl2pPr marL="457200" indent="0" rtl="0">
              <a:buFont typeface="Verdana"/>
              <a:buNone/>
              <a:defRPr sz="1800"/>
            </a:lvl2pPr>
            <a:lvl3pPr marL="914400" indent="0" rtl="0">
              <a:buFont typeface="Verdana"/>
              <a:buNone/>
              <a:defRPr sz="1600"/>
            </a:lvl3pPr>
            <a:lvl4pPr marL="1371600" indent="0" rtl="0">
              <a:buFont typeface="Verdana"/>
              <a:buNone/>
              <a:defRPr sz="1400"/>
            </a:lvl4pPr>
            <a:lvl5pPr marL="1828800" indent="0" rtl="0">
              <a:buFont typeface="Verdana"/>
              <a:buNone/>
              <a:defRPr sz="1400"/>
            </a:lvl5pPr>
            <a:lvl6pPr marL="2286000" indent="0" rtl="0">
              <a:buFont typeface="Verdana"/>
              <a:buNone/>
              <a:defRPr sz="1400"/>
            </a:lvl6pPr>
            <a:lvl7pPr marL="2743200" indent="0" rtl="0">
              <a:buFont typeface="Verdana"/>
              <a:buNone/>
              <a:defRPr sz="1400"/>
            </a:lvl7pPr>
            <a:lvl8pPr marL="3200400" indent="0" rtl="0">
              <a:buFont typeface="Verdana"/>
              <a:buNone/>
              <a:defRPr sz="1400"/>
            </a:lvl8pPr>
            <a:lvl9pPr marL="3657600" indent="0" rtl="0">
              <a:buFont typeface="Verdana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Obj" type="twoObj">
  <p:cSld name="twoObj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633412" y="1395412"/>
            <a:ext cx="7870825" cy="63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33412" y="2411413"/>
            <a:ext cx="3859212" cy="35544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2800"/>
            </a:lvl1pPr>
            <a:lvl2pPr rtl="0">
              <a:defRPr sz="2400"/>
            </a:lvl2pPr>
            <a:lvl3pPr rtl="0">
              <a:defRPr sz="2000"/>
            </a:lvl3pPr>
            <a:lvl4pPr rtl="0">
              <a:defRPr sz="1800"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2"/>
          </p:nvPr>
        </p:nvSpPr>
        <p:spPr>
          <a:xfrm>
            <a:off x="4645025" y="2411413"/>
            <a:ext cx="3859213" cy="35544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2800"/>
            </a:lvl1pPr>
            <a:lvl2pPr rtl="0">
              <a:defRPr sz="2400"/>
            </a:lvl2pPr>
            <a:lvl3pPr rtl="0">
              <a:defRPr sz="2000"/>
            </a:lvl3pPr>
            <a:lvl4pPr rtl="0">
              <a:defRPr sz="1800"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TxTwoObj" type="twoTxTwoObj">
  <p:cSld name="twoTxTwoObj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Font typeface="Verdana"/>
              <a:buNone/>
              <a:defRPr sz="2400" b="1"/>
            </a:lvl1pPr>
            <a:lvl2pPr marL="457200" indent="0" rtl="0">
              <a:buFont typeface="Verdana"/>
              <a:buNone/>
              <a:defRPr sz="2000" b="1"/>
            </a:lvl2pPr>
            <a:lvl3pPr marL="914400" indent="0" rtl="0">
              <a:buFont typeface="Verdana"/>
              <a:buNone/>
              <a:defRPr sz="1800" b="1"/>
            </a:lvl3pPr>
            <a:lvl4pPr marL="1371600" indent="0" rtl="0">
              <a:buFont typeface="Verdana"/>
              <a:buNone/>
              <a:defRPr sz="1600" b="1"/>
            </a:lvl4pPr>
            <a:lvl5pPr marL="1828800" indent="0" rtl="0">
              <a:buFont typeface="Verdana"/>
              <a:buNone/>
              <a:defRPr sz="1600" b="1"/>
            </a:lvl5pPr>
            <a:lvl6pPr marL="2286000" indent="0" rtl="0">
              <a:buFont typeface="Verdana"/>
              <a:buNone/>
              <a:defRPr sz="1600" b="1"/>
            </a:lvl6pPr>
            <a:lvl7pPr marL="2743200" indent="0" rtl="0">
              <a:buFont typeface="Verdana"/>
              <a:buNone/>
              <a:defRPr sz="1600" b="1"/>
            </a:lvl7pPr>
            <a:lvl8pPr marL="3200400" indent="0" rtl="0">
              <a:buFont typeface="Verdana"/>
              <a:buNone/>
              <a:defRPr sz="1600" b="1"/>
            </a:lvl8pPr>
            <a:lvl9pPr marL="3657600" indent="0" rtl="0">
              <a:buFont typeface="Verdana"/>
              <a:buNone/>
              <a:defRPr sz="1600" b="1"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2400"/>
            </a:lvl1pPr>
            <a:lvl2pPr rtl="0">
              <a:defRPr sz="2000"/>
            </a:lvl2pPr>
            <a:lvl3pPr rtl="0">
              <a:defRPr sz="1800"/>
            </a:lvl3pPr>
            <a:lvl4pPr rtl="0">
              <a:defRPr sz="1600"/>
            </a:lvl4pPr>
            <a:lvl5pPr rtl="0">
              <a:defRPr sz="1600"/>
            </a:lvl5pPr>
            <a:lvl6pPr rtl="0">
              <a:defRPr sz="1600"/>
            </a:lvl6pPr>
            <a:lvl7pPr rtl="0">
              <a:defRPr sz="1600"/>
            </a:lvl7pPr>
            <a:lvl8pPr rtl="0">
              <a:defRPr sz="1600"/>
            </a:lvl8pPr>
            <a:lvl9pPr rtl="0">
              <a:defRPr sz="1600"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Font typeface="Verdana"/>
              <a:buNone/>
              <a:defRPr sz="2400" b="1"/>
            </a:lvl1pPr>
            <a:lvl2pPr marL="457200" indent="0" rtl="0">
              <a:buFont typeface="Verdana"/>
              <a:buNone/>
              <a:defRPr sz="2000" b="1"/>
            </a:lvl2pPr>
            <a:lvl3pPr marL="914400" indent="0" rtl="0">
              <a:buFont typeface="Verdana"/>
              <a:buNone/>
              <a:defRPr sz="1800" b="1"/>
            </a:lvl3pPr>
            <a:lvl4pPr marL="1371600" indent="0" rtl="0">
              <a:buFont typeface="Verdana"/>
              <a:buNone/>
              <a:defRPr sz="1600" b="1"/>
            </a:lvl4pPr>
            <a:lvl5pPr marL="1828800" indent="0" rtl="0">
              <a:buFont typeface="Verdana"/>
              <a:buNone/>
              <a:defRPr sz="1600" b="1"/>
            </a:lvl5pPr>
            <a:lvl6pPr marL="2286000" indent="0" rtl="0">
              <a:buFont typeface="Verdana"/>
              <a:buNone/>
              <a:defRPr sz="1600" b="1"/>
            </a:lvl6pPr>
            <a:lvl7pPr marL="2743200" indent="0" rtl="0">
              <a:buFont typeface="Verdana"/>
              <a:buNone/>
              <a:defRPr sz="1600" b="1"/>
            </a:lvl7pPr>
            <a:lvl8pPr marL="3200400" indent="0" rtl="0">
              <a:buFont typeface="Verdana"/>
              <a:buNone/>
              <a:defRPr sz="1600" b="1"/>
            </a:lvl8pPr>
            <a:lvl9pPr marL="3657600" indent="0" rtl="0">
              <a:buFont typeface="Verdana"/>
              <a:buNone/>
              <a:defRPr sz="1600" b="1"/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2400"/>
            </a:lvl1pPr>
            <a:lvl2pPr rtl="0">
              <a:defRPr sz="2000"/>
            </a:lvl2pPr>
            <a:lvl3pPr rtl="0">
              <a:defRPr sz="1800"/>
            </a:lvl3pPr>
            <a:lvl4pPr rtl="0">
              <a:defRPr sz="1600"/>
            </a:lvl4pPr>
            <a:lvl5pPr rtl="0">
              <a:defRPr sz="1600"/>
            </a:lvl5pPr>
            <a:lvl6pPr rtl="0">
              <a:defRPr sz="1600"/>
            </a:lvl6pPr>
            <a:lvl7pPr rtl="0">
              <a:defRPr sz="1600"/>
            </a:lvl7pPr>
            <a:lvl8pPr rtl="0">
              <a:defRPr sz="1600"/>
            </a:lvl8pPr>
            <a:lvl9pPr rtl="0"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Only" type="titleOnly">
  <p:cSld name="titleOnly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33412" y="1395412"/>
            <a:ext cx="7870825" cy="63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Tx" type="objTx">
  <p:cSld name="objTx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defRPr sz="2000" b="1"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3200"/>
            </a:lvl1pPr>
            <a:lvl2pPr rtl="0">
              <a:defRPr sz="2800"/>
            </a:lvl2pPr>
            <a:lvl3pPr rtl="0">
              <a:defRPr sz="2400"/>
            </a:lvl3pPr>
            <a:lvl4pPr rtl="0">
              <a:defRPr sz="2000"/>
            </a:lvl4pPr>
            <a:lvl5pPr rtl="0">
              <a:defRPr sz="2000"/>
            </a:lvl5pPr>
            <a:lvl6pPr rtl="0">
              <a:defRPr sz="2000"/>
            </a:lvl6pPr>
            <a:lvl7pPr rtl="0">
              <a:defRPr sz="2000"/>
            </a:lvl7pPr>
            <a:lvl8pPr rtl="0">
              <a:defRPr sz="2000"/>
            </a:lvl8pPr>
            <a:lvl9pPr rtl="0">
              <a:defRPr sz="2000"/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buFont typeface="Verdana"/>
              <a:buNone/>
              <a:defRPr sz="1400"/>
            </a:lvl1pPr>
            <a:lvl2pPr marL="457200" indent="0" rtl="0">
              <a:buFont typeface="Verdana"/>
              <a:buNone/>
              <a:defRPr sz="1200"/>
            </a:lvl2pPr>
            <a:lvl3pPr marL="914400" indent="0" rtl="0">
              <a:buFont typeface="Verdana"/>
              <a:buNone/>
              <a:defRPr sz="1000"/>
            </a:lvl3pPr>
            <a:lvl4pPr marL="1371600" indent="0" rtl="0">
              <a:buFont typeface="Verdana"/>
              <a:buNone/>
              <a:defRPr sz="900"/>
            </a:lvl4pPr>
            <a:lvl5pPr marL="1828800" indent="0" rtl="0">
              <a:buFont typeface="Verdana"/>
              <a:buNone/>
              <a:defRPr sz="900"/>
            </a:lvl5pPr>
            <a:lvl6pPr marL="2286000" indent="0" rtl="0">
              <a:buFont typeface="Verdana"/>
              <a:buNone/>
              <a:defRPr sz="900"/>
            </a:lvl6pPr>
            <a:lvl7pPr marL="2743200" indent="0" rtl="0">
              <a:buFont typeface="Verdana"/>
              <a:buNone/>
              <a:defRPr sz="900"/>
            </a:lvl7pPr>
            <a:lvl8pPr marL="3200400" indent="0" rtl="0">
              <a:buFont typeface="Verdana"/>
              <a:buNone/>
              <a:defRPr sz="900"/>
            </a:lvl8pPr>
            <a:lvl9pPr marL="3657600" indent="0" rtl="0">
              <a:buFont typeface="Verdana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x" type="picTx">
  <p:cSld name="picTx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defRPr sz="2000" b="1"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buFont typeface="Verdana"/>
              <a:buNone/>
              <a:defRPr sz="1400"/>
            </a:lvl1pPr>
            <a:lvl2pPr marL="457200" indent="0" rtl="0">
              <a:buFont typeface="Verdana"/>
              <a:buNone/>
              <a:defRPr sz="1200"/>
            </a:lvl2pPr>
            <a:lvl3pPr marL="914400" indent="0" rtl="0">
              <a:buFont typeface="Verdana"/>
              <a:buNone/>
              <a:defRPr sz="1000"/>
            </a:lvl3pPr>
            <a:lvl4pPr marL="1371600" indent="0" rtl="0">
              <a:buFont typeface="Verdana"/>
              <a:buNone/>
              <a:defRPr sz="900"/>
            </a:lvl4pPr>
            <a:lvl5pPr marL="1828800" indent="0" rtl="0">
              <a:buFont typeface="Verdana"/>
              <a:buNone/>
              <a:defRPr sz="900"/>
            </a:lvl5pPr>
            <a:lvl6pPr marL="2286000" indent="0" rtl="0">
              <a:buFont typeface="Verdana"/>
              <a:buNone/>
              <a:defRPr sz="900"/>
            </a:lvl6pPr>
            <a:lvl7pPr marL="2743200" indent="0" rtl="0">
              <a:buFont typeface="Verdana"/>
              <a:buNone/>
              <a:defRPr sz="900"/>
            </a:lvl7pPr>
            <a:lvl8pPr marL="3200400" indent="0" rtl="0">
              <a:buFont typeface="Verdana"/>
              <a:buNone/>
              <a:defRPr sz="900"/>
            </a:lvl8pPr>
            <a:lvl9pPr marL="3657600" indent="0" rtl="0">
              <a:buFont typeface="Verdana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Only" type="titleOnly">
  <p:cSld name="title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Tx" type="vertTx">
  <p:cSld name="vertTx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633412" y="1395412"/>
            <a:ext cx="7870825" cy="63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 rot="5400000">
            <a:off x="2791619" y="253206"/>
            <a:ext cx="3554411" cy="7870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4765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2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indent="-20320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22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143000" indent="-158750" algn="l" rtl="0">
              <a:spcBef>
                <a:spcPts val="36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6002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0574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5146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29718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4290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862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TitleAndTx" type="vertTitleAndTx">
  <p:cSld name="vertTitleAndTx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 rot="5400000">
            <a:off x="5235575" y="2697162"/>
            <a:ext cx="4570411" cy="19669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 rot="5400000">
            <a:off x="1223963" y="804862"/>
            <a:ext cx="4570411" cy="57515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4765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2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indent="-20320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22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143000" indent="-158750" algn="l" rtl="0">
              <a:spcBef>
                <a:spcPts val="36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6002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0574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5146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29718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4290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862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 type="chart">
  <p:cSld name="char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633412" y="1395412"/>
            <a:ext cx="7870825" cy="63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1pPr>
            <a:lvl2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4pPr>
            <a:lvl5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7pPr>
            <a:lvl8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633412" y="506412"/>
            <a:ext cx="793750" cy="635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sp>
        <p:nvSpPr>
          <p:cNvPr id="32" name="Shape 32"/>
          <p:cNvSpPr/>
          <p:nvPr/>
        </p:nvSpPr>
        <p:spPr>
          <a:xfrm>
            <a:off x="828675" y="6286500"/>
            <a:ext cx="8315325" cy="5715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33" name="Shape 33"/>
          <p:cNvSpPr/>
          <p:nvPr/>
        </p:nvSpPr>
        <p:spPr>
          <a:xfrm>
            <a:off x="633412" y="6219825"/>
            <a:ext cx="2851150" cy="3302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633412" y="1458912"/>
            <a:ext cx="7870825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4500" b="1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633412" y="3173413"/>
            <a:ext cx="7870825" cy="12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500"/>
              </a:spcBef>
              <a:spcAft>
                <a:spcPts val="0"/>
              </a:spcAft>
              <a:buClr>
                <a:srgbClr val="7E002F"/>
              </a:buClr>
              <a:buFont typeface="Verdana"/>
              <a:buNone/>
              <a:defRPr sz="2500" b="0" i="0" u="none" strike="noStrike" cap="none" baseline="0">
                <a:solidFill>
                  <a:srgbClr val="7E002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marR="0" indent="-20320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22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143000" marR="0" indent="-158750" algn="l" rtl="0">
              <a:spcBef>
                <a:spcPts val="36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8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6002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0574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5146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29718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4290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862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" type="obj">
  <p:cSld name="obj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33412" y="1395412"/>
            <a:ext cx="7870825" cy="63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algn="r" rtl="0">
              <a:spcBef>
                <a:spcPts val="0"/>
              </a:spcBef>
              <a:spcAft>
                <a:spcPts val="0"/>
              </a:spcAft>
              <a:defRPr sz="3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33412" y="2411413"/>
            <a:ext cx="7870825" cy="35544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4765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25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indent="-20320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22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143000" indent="-158750" algn="l" rtl="0">
              <a:spcBef>
                <a:spcPts val="36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6002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0574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5146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29718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4290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8620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Head" type="secHead">
  <p:cSld name="secHead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defRPr sz="4000" b="1" cap="small"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Font typeface="Verdana"/>
              <a:buNone/>
              <a:defRPr sz="2000"/>
            </a:lvl1pPr>
            <a:lvl2pPr marL="457200" indent="0" rtl="0">
              <a:buFont typeface="Verdana"/>
              <a:buNone/>
              <a:defRPr sz="1800"/>
            </a:lvl2pPr>
            <a:lvl3pPr marL="914400" indent="0" rtl="0">
              <a:buFont typeface="Verdana"/>
              <a:buNone/>
              <a:defRPr sz="1600"/>
            </a:lvl3pPr>
            <a:lvl4pPr marL="1371600" indent="0" rtl="0">
              <a:buFont typeface="Verdana"/>
              <a:buNone/>
              <a:defRPr sz="1400"/>
            </a:lvl4pPr>
            <a:lvl5pPr marL="1828800" indent="0" rtl="0">
              <a:buFont typeface="Verdana"/>
              <a:buNone/>
              <a:defRPr sz="1400"/>
            </a:lvl5pPr>
            <a:lvl6pPr marL="2286000" indent="0" rtl="0">
              <a:buFont typeface="Verdana"/>
              <a:buNone/>
              <a:defRPr sz="1400"/>
            </a:lvl6pPr>
            <a:lvl7pPr marL="2743200" indent="0" rtl="0">
              <a:buFont typeface="Verdana"/>
              <a:buNone/>
              <a:defRPr sz="1400"/>
            </a:lvl7pPr>
            <a:lvl8pPr marL="3200400" indent="0" rtl="0">
              <a:buFont typeface="Verdana"/>
              <a:buNone/>
              <a:defRPr sz="1400"/>
            </a:lvl8pPr>
            <a:lvl9pPr marL="3657600" indent="0" rtl="0">
              <a:buFont typeface="Verdana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342900" algn="l" rtl="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285750"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algn="l" rtl="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228600" algn="l" rtl="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836612" y="6286500"/>
            <a:ext cx="8315325" cy="571500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33412" y="1395412"/>
            <a:ext cx="7870825" cy="63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33412" y="2411413"/>
            <a:ext cx="7870825" cy="35544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24765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2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marR="0" indent="-20320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22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143000" marR="0" indent="-158750" algn="l" rtl="0">
              <a:spcBef>
                <a:spcPts val="36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8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6002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0574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5146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29718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4290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862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6" name="Shape 26"/>
          <p:cNvSpPr/>
          <p:nvPr/>
        </p:nvSpPr>
        <p:spPr>
          <a:xfrm>
            <a:off x="9950450" y="6483350"/>
            <a:ext cx="184149" cy="3365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endParaRPr/>
          </a:p>
        </p:txBody>
      </p:sp>
      <p:sp>
        <p:nvSpPr>
          <p:cNvPr id="27" name="Shape 27"/>
          <p:cNvSpPr txBox="1"/>
          <p:nvPr/>
        </p:nvSpPr>
        <p:spPr>
          <a:xfrm>
            <a:off x="7616825" y="6372225"/>
            <a:ext cx="889000" cy="381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900"/>
              </a:spcBef>
              <a:spcAft>
                <a:spcPts val="0"/>
              </a:spcAft>
              <a:buSzPct val="25000"/>
              <a:buNone/>
            </a:pPr>
            <a:r>
              <a:rPr lang="en"/>
              <a:t> </a:t>
            </a:r>
          </a:p>
        </p:txBody>
      </p:sp>
      <p:sp>
        <p:nvSpPr>
          <p:cNvPr id="28" name="Shape 28"/>
          <p:cNvSpPr/>
          <p:nvPr/>
        </p:nvSpPr>
        <p:spPr>
          <a:xfrm>
            <a:off x="630237" y="506412"/>
            <a:ext cx="793750" cy="635000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</p:sp>
      <p:sp>
        <p:nvSpPr>
          <p:cNvPr id="29" name="Shape 29"/>
          <p:cNvSpPr/>
          <p:nvPr/>
        </p:nvSpPr>
        <p:spPr>
          <a:xfrm>
            <a:off x="630237" y="6219825"/>
            <a:ext cx="2851150" cy="330200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836612" y="6286500"/>
            <a:ext cx="8315325" cy="571500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</p:sp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633412" y="1395412"/>
            <a:ext cx="7870825" cy="63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33412" y="2411413"/>
            <a:ext cx="7870825" cy="35544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24765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2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marR="0" indent="-20320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22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143000" marR="0" indent="-158750" algn="l" rtl="0">
              <a:spcBef>
                <a:spcPts val="36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8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6002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0574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5146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29718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4290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862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74" name="Shape 74"/>
          <p:cNvSpPr/>
          <p:nvPr/>
        </p:nvSpPr>
        <p:spPr>
          <a:xfrm>
            <a:off x="9950450" y="6483350"/>
            <a:ext cx="184149" cy="3365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endParaRPr/>
          </a:p>
        </p:txBody>
      </p:sp>
      <p:sp>
        <p:nvSpPr>
          <p:cNvPr id="75" name="Shape 75"/>
          <p:cNvSpPr txBox="1"/>
          <p:nvPr/>
        </p:nvSpPr>
        <p:spPr>
          <a:xfrm>
            <a:off x="7616825" y="6372225"/>
            <a:ext cx="889000" cy="381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900"/>
              </a:spcBef>
              <a:spcAft>
                <a:spcPts val="0"/>
              </a:spcAft>
              <a:buSzPct val="25000"/>
              <a:buNone/>
            </a:pPr>
            <a:r>
              <a:rPr lang="en"/>
              <a:t> </a:t>
            </a:r>
          </a:p>
        </p:txBody>
      </p:sp>
      <p:sp>
        <p:nvSpPr>
          <p:cNvPr id="76" name="Shape 76"/>
          <p:cNvSpPr/>
          <p:nvPr/>
        </p:nvSpPr>
        <p:spPr>
          <a:xfrm>
            <a:off x="630237" y="506412"/>
            <a:ext cx="793750" cy="635000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</p:sp>
      <p:sp>
        <p:nvSpPr>
          <p:cNvPr id="77" name="Shape 77"/>
          <p:cNvSpPr/>
          <p:nvPr/>
        </p:nvSpPr>
        <p:spPr>
          <a:xfrm>
            <a:off x="630237" y="6219825"/>
            <a:ext cx="2851150" cy="330200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836612" y="6286500"/>
            <a:ext cx="8315325" cy="571500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</p:sp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633412" y="1395412"/>
            <a:ext cx="7870825" cy="63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45720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91440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137160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828800" marR="0" indent="0" algn="r" rtl="0">
              <a:spcBef>
                <a:spcPts val="0"/>
              </a:spcBef>
              <a:spcAft>
                <a:spcPts val="0"/>
              </a:spcAft>
              <a:defRPr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33412" y="2411413"/>
            <a:ext cx="7870825" cy="35544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24765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2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marR="0" indent="-20320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22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143000" marR="0" indent="-158750" algn="l" rtl="0">
              <a:spcBef>
                <a:spcPts val="36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8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6002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0574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5146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29718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4290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886200" marR="0" indent="-168275" algn="l" rtl="0">
              <a:spcBef>
                <a:spcPts val="320"/>
              </a:spcBef>
              <a:spcAft>
                <a:spcPts val="0"/>
              </a:spcAft>
              <a:buClr>
                <a:srgbClr val="003D62"/>
              </a:buClr>
              <a:buFont typeface="Arial"/>
              <a:buChar char="•"/>
              <a:defRPr sz="16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9950450" y="6483350"/>
            <a:ext cx="184149" cy="3365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7616825" y="6372225"/>
            <a:ext cx="889000" cy="381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900"/>
              </a:spcBef>
              <a:spcAft>
                <a:spcPts val="0"/>
              </a:spcAft>
              <a:buSzPct val="25000"/>
              <a:buNone/>
            </a:pPr>
            <a:r>
              <a:rPr lang="en"/>
              <a:t> </a:t>
            </a:r>
          </a:p>
        </p:txBody>
      </p:sp>
      <p:sp>
        <p:nvSpPr>
          <p:cNvPr id="124" name="Shape 124"/>
          <p:cNvSpPr/>
          <p:nvPr/>
        </p:nvSpPr>
        <p:spPr>
          <a:xfrm>
            <a:off x="630237" y="506412"/>
            <a:ext cx="793750" cy="635000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</p:sp>
      <p:sp>
        <p:nvSpPr>
          <p:cNvPr id="125" name="Shape 125"/>
          <p:cNvSpPr/>
          <p:nvPr/>
        </p:nvSpPr>
        <p:spPr>
          <a:xfrm>
            <a:off x="630237" y="6219825"/>
            <a:ext cx="2851150" cy="330200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mm.be/faq/faq-lucht/ozo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0" y="0"/>
            <a:ext cx="9753600" cy="73152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719064" y="2636911"/>
            <a:ext cx="8424935" cy="1440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400" b="0" i="0" u="none" strike="noStrike" cap="none" baseline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Ozonproblematiek in de steden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33412" y="2411413"/>
            <a:ext cx="7870825" cy="35544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548680"/>
            <a:ext cx="7870825" cy="635000"/>
          </a:xfrm>
        </p:spPr>
        <p:txBody>
          <a:bodyPr/>
          <a:lstStyle/>
          <a:p>
            <a:pPr algn="ctr"/>
            <a:r>
              <a:rPr lang="nl-BE" dirty="0"/>
              <a:t>4</a:t>
            </a:r>
            <a:r>
              <a:rPr lang="nl-BE" dirty="0" smtClean="0"/>
              <a:t>. Afbraak</a:t>
            </a:r>
            <a:endParaRPr lang="nl-BE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779">
            <a:off x="1219146" y="1207599"/>
            <a:ext cx="6532632" cy="4453014"/>
          </a:xfrm>
        </p:spPr>
      </p:pic>
    </p:spTree>
    <p:extLst>
      <p:ext uri="{BB962C8B-B14F-4D97-AF65-F5344CB8AC3E}">
        <p14:creationId xmlns:p14="http://schemas.microsoft.com/office/powerpoint/2010/main" val="120168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7782" y="476672"/>
            <a:ext cx="7870825" cy="635000"/>
          </a:xfrm>
        </p:spPr>
        <p:txBody>
          <a:bodyPr/>
          <a:lstStyle/>
          <a:p>
            <a:pPr algn="ctr"/>
            <a:r>
              <a:rPr lang="nl-BE" dirty="0"/>
              <a:t>4</a:t>
            </a:r>
            <a:r>
              <a:rPr lang="nl-BE" dirty="0" smtClean="0"/>
              <a:t>. Afbraak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9053" y="1327781"/>
            <a:ext cx="7870825" cy="3554412"/>
          </a:xfrm>
        </p:spPr>
        <p:txBody>
          <a:bodyPr/>
          <a:lstStyle/>
          <a:p>
            <a:r>
              <a:rPr lang="pt-BR" dirty="0"/>
              <a:t>Specifieke reacties</a:t>
            </a:r>
            <a:r>
              <a:rPr lang="pt-BR" dirty="0" smtClean="0"/>
              <a:t>:</a:t>
            </a:r>
          </a:p>
          <a:p>
            <a:pPr lvl="1"/>
            <a:r>
              <a:rPr lang="pt-BR" dirty="0"/>
              <a:t>HONO ➔ OH</a:t>
            </a:r>
            <a:r>
              <a:rPr lang="pt-BR" sz="2400" baseline="30000" dirty="0">
                <a:latin typeface="Calibri"/>
                <a:cs typeface="Calibri"/>
              </a:rPr>
              <a:t>·</a:t>
            </a:r>
            <a:r>
              <a:rPr lang="pt-BR" baseline="30000" dirty="0"/>
              <a:t> </a:t>
            </a:r>
            <a:r>
              <a:rPr lang="pt-BR" dirty="0"/>
              <a:t>+ NO</a:t>
            </a:r>
            <a:r>
              <a:rPr lang="pt-BR" baseline="-25000" dirty="0"/>
              <a:t>2</a:t>
            </a:r>
            <a:r>
              <a:rPr lang="pt-BR" sz="2400" baseline="30000" dirty="0">
                <a:latin typeface="Calibri"/>
                <a:cs typeface="Calibri"/>
              </a:rPr>
              <a:t>·</a:t>
            </a:r>
            <a:r>
              <a:rPr lang="pt-BR" dirty="0"/>
              <a:t> door reactie met licht</a:t>
            </a:r>
          </a:p>
          <a:p>
            <a:pPr lvl="1"/>
            <a:r>
              <a:rPr lang="pt-BR" dirty="0" smtClean="0"/>
              <a:t>R-CH=O </a:t>
            </a:r>
            <a:r>
              <a:rPr lang="pt-BR" dirty="0"/>
              <a:t>+ OH</a:t>
            </a:r>
            <a:r>
              <a:rPr lang="pt-BR" sz="2400" baseline="30000" dirty="0">
                <a:latin typeface="Calibri"/>
                <a:cs typeface="Calibri"/>
              </a:rPr>
              <a:t>·</a:t>
            </a:r>
            <a:r>
              <a:rPr lang="pt-BR" baseline="30000" dirty="0"/>
              <a:t> </a:t>
            </a:r>
            <a:r>
              <a:rPr lang="pt-BR" dirty="0"/>
              <a:t>➔ R-C</a:t>
            </a:r>
            <a:r>
              <a:rPr lang="pt-BR" sz="2400" baseline="30000" dirty="0">
                <a:latin typeface="Calibri"/>
                <a:cs typeface="Calibri"/>
              </a:rPr>
              <a:t>·</a:t>
            </a:r>
            <a:r>
              <a:rPr lang="pt-BR" dirty="0"/>
              <a:t>=O + H</a:t>
            </a:r>
            <a:r>
              <a:rPr lang="pt-BR" baseline="-25000" dirty="0"/>
              <a:t>2</a:t>
            </a:r>
            <a:r>
              <a:rPr lang="pt-BR" dirty="0"/>
              <a:t>O </a:t>
            </a:r>
            <a:endParaRPr lang="pt-BR" dirty="0">
              <a:sym typeface="Wingdings" pitchFamily="2" charset="2"/>
            </a:endParaRPr>
          </a:p>
          <a:p>
            <a:pPr marL="914400" lvl="2" indent="0">
              <a:buNone/>
            </a:pPr>
            <a:r>
              <a:rPr lang="pt-BR" dirty="0" smtClean="0">
                <a:sym typeface="Wingdings" pitchFamily="2" charset="2"/>
              </a:rPr>
              <a:t> Oxideren van </a:t>
            </a:r>
            <a:r>
              <a:rPr lang="pt-BR" dirty="0">
                <a:sym typeface="Wingdings" pitchFamily="2" charset="2"/>
              </a:rPr>
              <a:t>NO tot </a:t>
            </a:r>
            <a:r>
              <a:rPr lang="pt-BR" dirty="0" smtClean="0">
                <a:sym typeface="Wingdings" pitchFamily="2" charset="2"/>
              </a:rPr>
              <a:t>NO</a:t>
            </a:r>
            <a:r>
              <a:rPr lang="pt-BR" baseline="-25000" dirty="0" smtClean="0">
                <a:sym typeface="Wingdings" pitchFamily="2" charset="2"/>
              </a:rPr>
              <a:t>2</a:t>
            </a:r>
            <a:endParaRPr lang="pt-BR" baseline="-25000" dirty="0" smtClean="0"/>
          </a:p>
          <a:p>
            <a:r>
              <a:rPr lang="pt-BR" dirty="0" smtClean="0"/>
              <a:t>Bijproducten</a:t>
            </a:r>
          </a:p>
          <a:p>
            <a:pPr lvl="1"/>
            <a:r>
              <a:rPr lang="pt-BR" dirty="0"/>
              <a:t>2 OH</a:t>
            </a:r>
            <a:r>
              <a:rPr lang="pt-BR" sz="2400" baseline="30000" dirty="0">
                <a:latin typeface="Calibri"/>
                <a:cs typeface="Calibri"/>
              </a:rPr>
              <a:t>·</a:t>
            </a:r>
            <a:r>
              <a:rPr lang="pt-BR" baseline="30000" dirty="0"/>
              <a:t> </a:t>
            </a:r>
            <a:r>
              <a:rPr lang="pt-BR" dirty="0"/>
              <a:t>➔ H</a:t>
            </a:r>
            <a:r>
              <a:rPr lang="pt-BR" baseline="-25000" dirty="0"/>
              <a:t>2</a:t>
            </a:r>
            <a:r>
              <a:rPr lang="pt-BR" dirty="0"/>
              <a:t>O</a:t>
            </a:r>
            <a:r>
              <a:rPr lang="pt-BR" baseline="-25000" dirty="0"/>
              <a:t>2</a:t>
            </a:r>
            <a:endParaRPr lang="pt-BR" dirty="0"/>
          </a:p>
          <a:p>
            <a:pPr lvl="1"/>
            <a:r>
              <a:rPr lang="pt-BR" dirty="0" smtClean="0"/>
              <a:t>R-C</a:t>
            </a:r>
            <a:r>
              <a:rPr lang="pt-BR" sz="2800" baseline="30000" dirty="0">
                <a:latin typeface="Calibri"/>
                <a:cs typeface="Calibri"/>
              </a:rPr>
              <a:t>·</a:t>
            </a:r>
            <a:r>
              <a:rPr lang="pt-BR" dirty="0" smtClean="0"/>
              <a:t>=O </a:t>
            </a:r>
            <a:r>
              <a:rPr lang="pt-BR" dirty="0"/>
              <a:t>+ O</a:t>
            </a:r>
            <a:r>
              <a:rPr lang="pt-BR" baseline="-25000" dirty="0"/>
              <a:t>2</a:t>
            </a:r>
            <a:r>
              <a:rPr lang="pt-BR" dirty="0"/>
              <a:t> ➔ R-C</a:t>
            </a:r>
          </a:p>
          <a:p>
            <a:pPr marL="0" indent="0">
              <a:buNone/>
            </a:pPr>
            <a:r>
              <a:rPr lang="pt-BR" dirty="0"/>
              <a:t/>
            </a:r>
            <a:br>
              <a:rPr lang="pt-BR" dirty="0"/>
            </a:br>
            <a:endParaRPr lang="pt-BR" dirty="0"/>
          </a:p>
          <a:p>
            <a:pPr lvl="1"/>
            <a:r>
              <a:rPr lang="pt-BR" dirty="0" smtClean="0"/>
              <a:t>Vb: CH</a:t>
            </a:r>
            <a:r>
              <a:rPr lang="pt-BR" baseline="-25000" dirty="0" smtClean="0"/>
              <a:t>3</a:t>
            </a:r>
            <a:r>
              <a:rPr lang="pt-BR" dirty="0" smtClean="0"/>
              <a:t>-C </a:t>
            </a:r>
            <a:r>
              <a:rPr lang="pt-BR" dirty="0"/>
              <a:t>    </a:t>
            </a:r>
            <a:r>
              <a:rPr lang="pt-BR" dirty="0" smtClean="0"/>
              <a:t>  + </a:t>
            </a:r>
            <a:r>
              <a:rPr lang="pt-BR" dirty="0"/>
              <a:t>NO</a:t>
            </a:r>
            <a:r>
              <a:rPr lang="pt-BR" baseline="-25000" dirty="0"/>
              <a:t>2</a:t>
            </a:r>
            <a:r>
              <a:rPr lang="pt-BR" sz="2800" baseline="30000" dirty="0">
                <a:latin typeface="Calibri"/>
                <a:cs typeface="Calibri"/>
              </a:rPr>
              <a:t>·</a:t>
            </a:r>
            <a:r>
              <a:rPr lang="pt-BR" sz="2800" baseline="-25000" dirty="0" smtClean="0"/>
              <a:t> </a:t>
            </a:r>
            <a:r>
              <a:rPr lang="pt-BR" dirty="0"/>
              <a:t> ➔ </a:t>
            </a:r>
            <a:r>
              <a:rPr lang="pt-BR" dirty="0" smtClean="0"/>
              <a:t>CH</a:t>
            </a:r>
            <a:r>
              <a:rPr lang="pt-BR" baseline="-25000" dirty="0" smtClean="0"/>
              <a:t>3</a:t>
            </a:r>
            <a:r>
              <a:rPr lang="pt-BR" dirty="0" smtClean="0"/>
              <a:t>-C             (= </a:t>
            </a:r>
            <a:r>
              <a:rPr lang="pt-BR" dirty="0"/>
              <a:t>PAN</a:t>
            </a:r>
            <a:r>
              <a:rPr lang="pt-BR" dirty="0" smtClean="0"/>
              <a:t>)</a:t>
            </a:r>
            <a:endParaRPr lang="pt-BR" dirty="0"/>
          </a:p>
        </p:txBody>
      </p:sp>
      <p:cxnSp>
        <p:nvCxnSpPr>
          <p:cNvPr id="7" name="Rechte verbindingslijn 6"/>
          <p:cNvCxnSpPr/>
          <p:nvPr/>
        </p:nvCxnSpPr>
        <p:spPr bwMode="auto">
          <a:xfrm flipV="1">
            <a:off x="4082550" y="3568977"/>
            <a:ext cx="144016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Rechte verbindingslijn 12"/>
          <p:cNvCxnSpPr/>
          <p:nvPr/>
        </p:nvCxnSpPr>
        <p:spPr bwMode="auto">
          <a:xfrm flipV="1">
            <a:off x="4106835" y="3588027"/>
            <a:ext cx="144016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kstvak 14"/>
          <p:cNvSpPr txBox="1"/>
          <p:nvPr/>
        </p:nvSpPr>
        <p:spPr>
          <a:xfrm>
            <a:off x="4226566" y="3200310"/>
            <a:ext cx="43633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kern="0" baseline="0" dirty="0">
                <a:solidFill>
                  <a:srgbClr val="003D62"/>
                </a:solidFill>
                <a:latin typeface="Verdana"/>
                <a:cs typeface="+mn-cs"/>
              </a:rPr>
              <a:t>O</a:t>
            </a:r>
            <a:endParaRPr lang="nl-BE" dirty="0"/>
          </a:p>
        </p:txBody>
      </p:sp>
      <p:cxnSp>
        <p:nvCxnSpPr>
          <p:cNvPr id="17" name="Rechte verbindingslijn 16"/>
          <p:cNvCxnSpPr/>
          <p:nvPr/>
        </p:nvCxnSpPr>
        <p:spPr bwMode="auto">
          <a:xfrm>
            <a:off x="4109215" y="4092282"/>
            <a:ext cx="117351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Rechte verbindingslijn 18"/>
          <p:cNvCxnSpPr/>
          <p:nvPr/>
        </p:nvCxnSpPr>
        <p:spPr bwMode="auto">
          <a:xfrm>
            <a:off x="4564466" y="4308306"/>
            <a:ext cx="21816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kstvak 19"/>
          <p:cNvSpPr txBox="1"/>
          <p:nvPr/>
        </p:nvSpPr>
        <p:spPr>
          <a:xfrm>
            <a:off x="4190320" y="4058884"/>
            <a:ext cx="43633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kern="0" baseline="0" dirty="0">
                <a:solidFill>
                  <a:srgbClr val="003D62"/>
                </a:solidFill>
                <a:latin typeface="Verdana"/>
                <a:cs typeface="+mn-cs"/>
              </a:rPr>
              <a:t>O</a:t>
            </a:r>
            <a:endParaRPr lang="nl-BE" dirty="0"/>
          </a:p>
        </p:txBody>
      </p:sp>
      <p:sp>
        <p:nvSpPr>
          <p:cNvPr id="21" name="Tekstvak 20"/>
          <p:cNvSpPr txBox="1"/>
          <p:nvPr/>
        </p:nvSpPr>
        <p:spPr>
          <a:xfrm>
            <a:off x="4782635" y="4069779"/>
            <a:ext cx="5132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kern="0" baseline="0" dirty="0" smtClean="0">
                <a:solidFill>
                  <a:srgbClr val="003D62"/>
                </a:solidFill>
                <a:latin typeface="Verdana"/>
                <a:cs typeface="+mn-cs"/>
              </a:rPr>
              <a:t>O</a:t>
            </a:r>
            <a:r>
              <a:rPr lang="pt-BR" sz="3200" kern="0" baseline="30000" dirty="0" smtClean="0">
                <a:solidFill>
                  <a:srgbClr val="003D62"/>
                </a:solidFill>
                <a:latin typeface="Calibri"/>
                <a:cs typeface="Calibri"/>
              </a:rPr>
              <a:t>·</a:t>
            </a:r>
            <a:endParaRPr lang="nl-BE" sz="3200" baseline="30000" dirty="0"/>
          </a:p>
        </p:txBody>
      </p:sp>
      <p:cxnSp>
        <p:nvCxnSpPr>
          <p:cNvPr id="22" name="Rechte verbindingslijn 21"/>
          <p:cNvCxnSpPr/>
          <p:nvPr/>
        </p:nvCxnSpPr>
        <p:spPr bwMode="auto">
          <a:xfrm flipV="1">
            <a:off x="2781290" y="4836796"/>
            <a:ext cx="144016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Rechte verbindingslijn 22"/>
          <p:cNvCxnSpPr/>
          <p:nvPr/>
        </p:nvCxnSpPr>
        <p:spPr bwMode="auto">
          <a:xfrm flipV="1">
            <a:off x="2753097" y="4820782"/>
            <a:ext cx="144016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kstvak 23"/>
          <p:cNvSpPr txBox="1"/>
          <p:nvPr/>
        </p:nvSpPr>
        <p:spPr>
          <a:xfrm>
            <a:off x="2841881" y="4459752"/>
            <a:ext cx="43633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kern="0" baseline="0" dirty="0">
                <a:solidFill>
                  <a:srgbClr val="003D62"/>
                </a:solidFill>
                <a:latin typeface="Verdana"/>
                <a:cs typeface="+mn-cs"/>
              </a:rPr>
              <a:t>O</a:t>
            </a:r>
            <a:endParaRPr lang="nl-BE" dirty="0"/>
          </a:p>
        </p:txBody>
      </p:sp>
      <p:cxnSp>
        <p:nvCxnSpPr>
          <p:cNvPr id="25" name="Rechte verbindingslijn 24"/>
          <p:cNvCxnSpPr/>
          <p:nvPr/>
        </p:nvCxnSpPr>
        <p:spPr bwMode="auto">
          <a:xfrm>
            <a:off x="3180155" y="5489230"/>
            <a:ext cx="21816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kstvak 25"/>
          <p:cNvSpPr txBox="1"/>
          <p:nvPr/>
        </p:nvSpPr>
        <p:spPr>
          <a:xfrm>
            <a:off x="2793450" y="5250703"/>
            <a:ext cx="43633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kern="0" baseline="0" dirty="0">
                <a:solidFill>
                  <a:srgbClr val="003D62"/>
                </a:solidFill>
                <a:latin typeface="Verdana"/>
                <a:cs typeface="+mn-cs"/>
              </a:rPr>
              <a:t>O</a:t>
            </a:r>
            <a:endParaRPr lang="nl-BE" dirty="0"/>
          </a:p>
        </p:txBody>
      </p:sp>
      <p:sp>
        <p:nvSpPr>
          <p:cNvPr id="27" name="Tekstvak 26"/>
          <p:cNvSpPr txBox="1"/>
          <p:nvPr/>
        </p:nvSpPr>
        <p:spPr>
          <a:xfrm>
            <a:off x="3398324" y="5250703"/>
            <a:ext cx="5132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kern="0" baseline="0" dirty="0" smtClean="0">
                <a:solidFill>
                  <a:srgbClr val="003D62"/>
                </a:solidFill>
                <a:latin typeface="Verdana"/>
                <a:cs typeface="+mn-cs"/>
              </a:rPr>
              <a:t>O</a:t>
            </a:r>
            <a:r>
              <a:rPr lang="pt-BR" sz="3200" kern="0" baseline="30000" dirty="0" smtClean="0">
                <a:solidFill>
                  <a:srgbClr val="003D62"/>
                </a:solidFill>
                <a:latin typeface="Calibri"/>
                <a:cs typeface="Calibri"/>
              </a:rPr>
              <a:t>·</a:t>
            </a:r>
            <a:endParaRPr lang="nl-BE" sz="3200" baseline="30000" dirty="0"/>
          </a:p>
        </p:txBody>
      </p:sp>
      <p:cxnSp>
        <p:nvCxnSpPr>
          <p:cNvPr id="28" name="Rechte verbindingslijn 27"/>
          <p:cNvCxnSpPr/>
          <p:nvPr/>
        </p:nvCxnSpPr>
        <p:spPr bwMode="auto">
          <a:xfrm flipV="1">
            <a:off x="5821876" y="4878921"/>
            <a:ext cx="144016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Rechte verbindingslijn 28"/>
          <p:cNvCxnSpPr/>
          <p:nvPr/>
        </p:nvCxnSpPr>
        <p:spPr bwMode="auto">
          <a:xfrm flipV="1">
            <a:off x="5788075" y="4864798"/>
            <a:ext cx="144016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kstvak 29"/>
          <p:cNvSpPr txBox="1"/>
          <p:nvPr/>
        </p:nvSpPr>
        <p:spPr>
          <a:xfrm>
            <a:off x="5893884" y="4496506"/>
            <a:ext cx="43633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kern="0" baseline="0" dirty="0">
                <a:solidFill>
                  <a:srgbClr val="003D62"/>
                </a:solidFill>
                <a:latin typeface="Verdana"/>
                <a:cs typeface="+mn-cs"/>
              </a:rPr>
              <a:t>O</a:t>
            </a:r>
            <a:endParaRPr lang="nl-BE" dirty="0"/>
          </a:p>
        </p:txBody>
      </p:sp>
      <p:cxnSp>
        <p:nvCxnSpPr>
          <p:cNvPr id="31" name="Rechte verbindingslijn 30"/>
          <p:cNvCxnSpPr/>
          <p:nvPr/>
        </p:nvCxnSpPr>
        <p:spPr bwMode="auto">
          <a:xfrm>
            <a:off x="6260121" y="5567012"/>
            <a:ext cx="21816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Tekstvak 31"/>
          <p:cNvSpPr txBox="1"/>
          <p:nvPr/>
        </p:nvSpPr>
        <p:spPr>
          <a:xfrm>
            <a:off x="5873416" y="5328485"/>
            <a:ext cx="43633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kern="0" baseline="0" dirty="0">
                <a:solidFill>
                  <a:srgbClr val="003D62"/>
                </a:solidFill>
                <a:latin typeface="Verdana"/>
                <a:cs typeface="+mn-cs"/>
              </a:rPr>
              <a:t>O</a:t>
            </a:r>
            <a:endParaRPr lang="nl-BE" dirty="0"/>
          </a:p>
        </p:txBody>
      </p:sp>
      <p:sp>
        <p:nvSpPr>
          <p:cNvPr id="33" name="Tekstvak 32"/>
          <p:cNvSpPr txBox="1"/>
          <p:nvPr/>
        </p:nvSpPr>
        <p:spPr>
          <a:xfrm>
            <a:off x="6478290" y="5328485"/>
            <a:ext cx="43633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kern="0" baseline="0" dirty="0" smtClean="0">
                <a:solidFill>
                  <a:srgbClr val="003D62"/>
                </a:solidFill>
                <a:latin typeface="Verdana"/>
                <a:cs typeface="+mn-cs"/>
              </a:rPr>
              <a:t>O</a:t>
            </a:r>
            <a:endParaRPr lang="nl-BE" sz="3200" baseline="30000" dirty="0"/>
          </a:p>
        </p:txBody>
      </p:sp>
      <p:cxnSp>
        <p:nvCxnSpPr>
          <p:cNvPr id="34" name="Rechte verbindingslijn 33"/>
          <p:cNvCxnSpPr/>
          <p:nvPr/>
        </p:nvCxnSpPr>
        <p:spPr bwMode="auto">
          <a:xfrm>
            <a:off x="2781290" y="5321472"/>
            <a:ext cx="88784" cy="1080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Rechte verbindingslijn 34"/>
          <p:cNvCxnSpPr/>
          <p:nvPr/>
        </p:nvCxnSpPr>
        <p:spPr bwMode="auto">
          <a:xfrm>
            <a:off x="5814740" y="5328485"/>
            <a:ext cx="117351" cy="1080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Rechte verbindingslijn 37"/>
          <p:cNvCxnSpPr/>
          <p:nvPr/>
        </p:nvCxnSpPr>
        <p:spPr bwMode="auto">
          <a:xfrm>
            <a:off x="6885445" y="5587957"/>
            <a:ext cx="21816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kstvak 39"/>
          <p:cNvSpPr txBox="1"/>
          <p:nvPr/>
        </p:nvSpPr>
        <p:spPr>
          <a:xfrm>
            <a:off x="7112062" y="5349430"/>
            <a:ext cx="8130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kern="0" baseline="0" dirty="0" smtClean="0">
                <a:solidFill>
                  <a:srgbClr val="003D62"/>
                </a:solidFill>
                <a:latin typeface="Verdana"/>
                <a:cs typeface="+mn-cs"/>
              </a:rPr>
              <a:t>NO</a:t>
            </a:r>
            <a:r>
              <a:rPr lang="pt-BR" sz="2500" kern="0" baseline="-25000" dirty="0" smtClean="0">
                <a:solidFill>
                  <a:srgbClr val="003D62"/>
                </a:solidFill>
                <a:latin typeface="Verdana"/>
                <a:cs typeface="+mn-cs"/>
              </a:rPr>
              <a:t>2</a:t>
            </a:r>
            <a:endParaRPr lang="nl-BE" baseline="-25000" dirty="0"/>
          </a:p>
        </p:txBody>
      </p:sp>
    </p:spTree>
    <p:extLst>
      <p:ext uri="{BB962C8B-B14F-4D97-AF65-F5344CB8AC3E}">
        <p14:creationId xmlns:p14="http://schemas.microsoft.com/office/powerpoint/2010/main" val="49858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9552" y="1628800"/>
            <a:ext cx="7870825" cy="3554412"/>
          </a:xfrm>
        </p:spPr>
        <p:txBody>
          <a:bodyPr/>
          <a:lstStyle/>
          <a:p>
            <a:r>
              <a:rPr lang="nl-BE" dirty="0" err="1" smtClean="0"/>
              <a:t>Smoke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</a:t>
            </a:r>
            <a:r>
              <a:rPr lang="nl-BE" dirty="0" err="1" smtClean="0"/>
              <a:t>fog</a:t>
            </a:r>
            <a:endParaRPr lang="nl-BE" dirty="0" smtClean="0"/>
          </a:p>
          <a:p>
            <a:r>
              <a:rPr lang="nl-BE" dirty="0" smtClean="0"/>
              <a:t>Ozonlaag op verkeerde plaats</a:t>
            </a:r>
          </a:p>
          <a:p>
            <a:r>
              <a:rPr lang="nl-BE" dirty="0" smtClean="0"/>
              <a:t>Vele verschillende reacties</a:t>
            </a:r>
          </a:p>
          <a:p>
            <a:r>
              <a:rPr lang="nl-BE" dirty="0" smtClean="0"/>
              <a:t>Belangrijkste </a:t>
            </a:r>
            <a:r>
              <a:rPr lang="nl-BE" dirty="0" smtClean="0"/>
              <a:t>reagentia: </a:t>
            </a:r>
            <a:r>
              <a:rPr lang="nl-BE" dirty="0" smtClean="0"/>
              <a:t>NO en KWS</a:t>
            </a:r>
          </a:p>
          <a:p>
            <a:r>
              <a:rPr lang="nl-BE" dirty="0" smtClean="0"/>
              <a:t>Algemene reactie:</a:t>
            </a:r>
          </a:p>
          <a:p>
            <a:pPr lvl="1"/>
            <a:r>
              <a:rPr lang="nl-BE" dirty="0" err="1" smtClean="0"/>
              <a:t>VOC’s</a:t>
            </a:r>
            <a:r>
              <a:rPr lang="nl-BE" dirty="0" smtClean="0"/>
              <a:t> + NO + O</a:t>
            </a:r>
            <a:r>
              <a:rPr lang="nl-BE" baseline="-25000" dirty="0" smtClean="0"/>
              <a:t>2</a:t>
            </a:r>
            <a:r>
              <a:rPr lang="nl-BE" dirty="0" smtClean="0"/>
              <a:t> </a:t>
            </a:r>
            <a:r>
              <a:rPr lang="nl-BE" dirty="0" smtClean="0">
                <a:sym typeface="Wingdings" pitchFamily="2" charset="2"/>
              </a:rPr>
              <a:t>  mengeling van O</a:t>
            </a:r>
            <a:r>
              <a:rPr lang="nl-BE" baseline="-25000" dirty="0" smtClean="0">
                <a:sym typeface="Wingdings" pitchFamily="2" charset="2"/>
              </a:rPr>
              <a:t>3</a:t>
            </a:r>
            <a:r>
              <a:rPr lang="nl-BE" dirty="0" smtClean="0">
                <a:sym typeface="Wingdings" pitchFamily="2" charset="2"/>
              </a:rPr>
              <a:t>, HNO</a:t>
            </a:r>
            <a:r>
              <a:rPr lang="nl-BE" baseline="-25000" dirty="0" smtClean="0">
                <a:sym typeface="Wingdings" pitchFamily="2" charset="2"/>
              </a:rPr>
              <a:t>3</a:t>
            </a:r>
            <a:r>
              <a:rPr lang="nl-BE" dirty="0" smtClean="0">
                <a:sym typeface="Wingdings" pitchFamily="2" charset="2"/>
              </a:rPr>
              <a:t>, organische moleculen</a:t>
            </a:r>
            <a:endParaRPr lang="nl-BE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7870825" cy="635000"/>
          </a:xfrm>
        </p:spPr>
        <p:txBody>
          <a:bodyPr/>
          <a:lstStyle/>
          <a:p>
            <a:pPr algn="ctr"/>
            <a:r>
              <a:rPr lang="nl-BE" dirty="0" smtClean="0"/>
              <a:t>5. Smog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5159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33413" y="1340768"/>
            <a:ext cx="7870825" cy="4625057"/>
          </a:xfrm>
        </p:spPr>
        <p:txBody>
          <a:bodyPr/>
          <a:lstStyle/>
          <a:p>
            <a:r>
              <a:rPr lang="nl-BE" sz="2400" dirty="0" smtClean="0"/>
              <a:t>Voornaamste reagentia die zorgen voor ozonvorming zijn NO en onverbrande, deels geoxideerde koolwaterstoffen (vnl. </a:t>
            </a:r>
            <a:r>
              <a:rPr lang="nl-BE" sz="2400" dirty="0" err="1" smtClean="0"/>
              <a:t>VOC’s</a:t>
            </a:r>
            <a:r>
              <a:rPr lang="nl-BE" sz="2400" dirty="0" smtClean="0"/>
              <a:t>)</a:t>
            </a:r>
          </a:p>
          <a:p>
            <a:r>
              <a:rPr lang="nl-BE" sz="2400" dirty="0" smtClean="0"/>
              <a:t>Verbranding van brandstoffen is een belangrijke bron van NO</a:t>
            </a:r>
          </a:p>
          <a:p>
            <a:pPr lvl="1"/>
            <a:r>
              <a:rPr lang="nl-BE" i="1" dirty="0" err="1" smtClean="0"/>
              <a:t>Fuel</a:t>
            </a:r>
            <a:r>
              <a:rPr lang="nl-BE" dirty="0" smtClean="0"/>
              <a:t> NO</a:t>
            </a:r>
          </a:p>
          <a:p>
            <a:pPr lvl="1"/>
            <a:r>
              <a:rPr lang="nl-BE" i="1" dirty="0" err="1" smtClean="0"/>
              <a:t>Thermal</a:t>
            </a:r>
            <a:r>
              <a:rPr lang="nl-BE" i="1" dirty="0" smtClean="0"/>
              <a:t> </a:t>
            </a:r>
            <a:r>
              <a:rPr lang="nl-BE" dirty="0" smtClean="0"/>
              <a:t>NO</a:t>
            </a:r>
          </a:p>
          <a:p>
            <a:r>
              <a:rPr lang="nl-BE" sz="2400" dirty="0" err="1" smtClean="0"/>
              <a:t>VOC’s</a:t>
            </a:r>
            <a:r>
              <a:rPr lang="nl-BE" sz="2400" dirty="0" smtClean="0"/>
              <a:t> komen vooral van verdamping van solventen, vloeibare brandstoffen en andere organische componenten</a:t>
            </a:r>
          </a:p>
          <a:p>
            <a:endParaRPr lang="nl-BE" dirty="0"/>
          </a:p>
        </p:txBody>
      </p:sp>
      <p:sp>
        <p:nvSpPr>
          <p:cNvPr id="4" name="Titel 1"/>
          <p:cNvSpPr txBox="1">
            <a:spLocks/>
          </p:cNvSpPr>
          <p:nvPr/>
        </p:nvSpPr>
        <p:spPr bwMode="auto">
          <a:xfrm>
            <a:off x="0" y="476672"/>
            <a:ext cx="7870825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BE" sz="3500" dirty="0" smtClean="0">
                <a:solidFill>
                  <a:srgbClr val="003D6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6</a:t>
            </a:r>
            <a:r>
              <a:rPr kumimoji="0" lang="nl-BE" sz="3500" b="0" i="0" u="none" strike="noStrike" kern="0" cap="none" spc="0" normalizeH="0" baseline="0" noProof="0" dirty="0" smtClean="0">
                <a:ln>
                  <a:noFill/>
                </a:ln>
                <a:solidFill>
                  <a:srgbClr val="003D62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  <a:r>
              <a:rPr kumimoji="0" lang="nl-BE" sz="3500" b="0" i="0" u="none" strike="noStrike" kern="0" cap="none" spc="0" normalizeH="0" noProof="0" dirty="0" smtClean="0">
                <a:ln>
                  <a:noFill/>
                </a:ln>
                <a:solidFill>
                  <a:srgbClr val="003D62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kumimoji="0" lang="nl-BE" sz="3500" b="0" i="0" u="none" strike="noStrike" kern="0" cap="none" spc="0" normalizeH="0" baseline="0" noProof="0" dirty="0" smtClean="0">
                <a:ln>
                  <a:noFill/>
                </a:ln>
                <a:solidFill>
                  <a:srgbClr val="003D62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Bronnen</a:t>
            </a:r>
            <a:endParaRPr kumimoji="0" lang="nl-NL" sz="3500" b="0" i="0" u="none" strike="noStrike" kern="0" cap="none" spc="0" normalizeH="0" baseline="0" noProof="0" dirty="0">
              <a:ln>
                <a:noFill/>
              </a:ln>
              <a:solidFill>
                <a:srgbClr val="003D62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476672"/>
            <a:ext cx="7870825" cy="635000"/>
          </a:xfrm>
        </p:spPr>
        <p:txBody>
          <a:bodyPr/>
          <a:lstStyle/>
          <a:p>
            <a:pPr algn="ctr"/>
            <a:r>
              <a:rPr lang="nl-BE" dirty="0" smtClean="0"/>
              <a:t>6. Bronnen</a:t>
            </a:r>
            <a:endParaRPr lang="nl-NL" dirty="0"/>
          </a:p>
        </p:txBody>
      </p:sp>
      <p:pic>
        <p:nvPicPr>
          <p:cNvPr id="35842" name="Picture 2" descr="http://www.vob-ond.be/Biologielexicon/alfabetmap/O/afbeeldingen%20O/ozonpollutie1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23528" y="2060848"/>
            <a:ext cx="4710746" cy="2703968"/>
          </a:xfrm>
          <a:prstGeom prst="rect">
            <a:avLst/>
          </a:prstGeom>
          <a:noFill/>
        </p:spPr>
      </p:pic>
      <p:pic>
        <p:nvPicPr>
          <p:cNvPr id="35843" name="Picture 3" descr="http://www.vob-ond.be/Biologielexicon/alfabetmap/O/afbeeldingen%20O/ozonpolluti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32040" y="1052736"/>
            <a:ext cx="3810000" cy="4772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7584" y="476672"/>
            <a:ext cx="7870825" cy="635000"/>
          </a:xfrm>
        </p:spPr>
        <p:txBody>
          <a:bodyPr/>
          <a:lstStyle/>
          <a:p>
            <a:pPr algn="ctr"/>
            <a:r>
              <a:rPr lang="nl-BE" dirty="0" smtClean="0"/>
              <a:t>7. Gezondheidseffecten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3568" y="1412776"/>
            <a:ext cx="8208912" cy="3816424"/>
          </a:xfrm>
        </p:spPr>
        <p:txBody>
          <a:bodyPr/>
          <a:lstStyle/>
          <a:p>
            <a:r>
              <a:rPr lang="nl-BE" dirty="0" smtClean="0"/>
              <a:t>Afhankelijk van de concentratie, individuele gevoeligheid en inspanning</a:t>
            </a:r>
          </a:p>
          <a:p>
            <a:r>
              <a:rPr lang="nl-BE" dirty="0" smtClean="0"/>
              <a:t>Longfunctievermindering (tot 30%)</a:t>
            </a:r>
          </a:p>
          <a:p>
            <a:r>
              <a:rPr lang="nl-BE" dirty="0" smtClean="0"/>
              <a:t>Irritatie van oog, neus, keel</a:t>
            </a:r>
          </a:p>
          <a:p>
            <a:r>
              <a:rPr lang="nl-BE" dirty="0" smtClean="0"/>
              <a:t>Luchtwegsymptomen</a:t>
            </a:r>
          </a:p>
          <a:p>
            <a:r>
              <a:rPr lang="nl-BE" dirty="0" smtClean="0"/>
              <a:t>Hoofdpijn, misselijkheid en duizeligheid</a:t>
            </a:r>
          </a:p>
          <a:p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476672"/>
            <a:ext cx="7870825" cy="635000"/>
          </a:xfrm>
        </p:spPr>
        <p:txBody>
          <a:bodyPr/>
          <a:lstStyle/>
          <a:p>
            <a:pPr algn="ctr"/>
            <a:r>
              <a:rPr lang="nl-BE" dirty="0" smtClean="0"/>
              <a:t>7. Gezondheidseffecten</a:t>
            </a:r>
            <a:endParaRPr lang="nl-NL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412776"/>
            <a:ext cx="7488832" cy="4671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33413" y="1628800"/>
            <a:ext cx="7870825" cy="4337025"/>
          </a:xfrm>
        </p:spPr>
        <p:txBody>
          <a:bodyPr/>
          <a:lstStyle/>
          <a:p>
            <a:r>
              <a:rPr lang="nl-BE" sz="2400" dirty="0" smtClean="0"/>
              <a:t>Ook planten en gewassen ondervinden last van ozon</a:t>
            </a:r>
          </a:p>
          <a:p>
            <a:endParaRPr lang="nl-BE" sz="2400" dirty="0" smtClean="0"/>
          </a:p>
          <a:p>
            <a:r>
              <a:rPr lang="nl-BE" sz="2400" dirty="0" smtClean="0"/>
              <a:t>Dringt plant binnen via huidmondjes op de bladeren</a:t>
            </a:r>
          </a:p>
          <a:p>
            <a:pPr lvl="1">
              <a:buFont typeface="Courier New" pitchFamily="49" charset="0"/>
              <a:buChar char="o"/>
            </a:pPr>
            <a:r>
              <a:rPr lang="nl-BE" sz="2100" dirty="0" smtClean="0"/>
              <a:t>Droge, warme periodes =&gt; lage ozonopname</a:t>
            </a:r>
          </a:p>
          <a:p>
            <a:pPr lvl="1">
              <a:buFont typeface="Courier New" pitchFamily="49" charset="0"/>
              <a:buChar char="o"/>
            </a:pPr>
            <a:r>
              <a:rPr lang="nl-BE" sz="2100" dirty="0" smtClean="0"/>
              <a:t>Natte, gematigde periodes =&gt; hoge ozonopname</a:t>
            </a:r>
          </a:p>
          <a:p>
            <a:pPr lvl="2">
              <a:buFont typeface="Wingdings" pitchFamily="2" charset="2"/>
              <a:buChar char="§"/>
            </a:pPr>
            <a:r>
              <a:rPr lang="nl-BE" dirty="0" smtClean="0"/>
              <a:t>Serreplanten extra gevoelig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 bwMode="auto">
          <a:xfrm>
            <a:off x="827584" y="489744"/>
            <a:ext cx="7870825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BE" sz="3500" dirty="0" smtClean="0">
                <a:solidFill>
                  <a:srgbClr val="003D6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7</a:t>
            </a:r>
            <a:r>
              <a:rPr kumimoji="0" lang="nl-BE" sz="3500" b="0" i="0" u="none" strike="noStrike" kern="0" cap="none" spc="0" normalizeH="0" baseline="0" noProof="0" dirty="0" smtClean="0">
                <a:ln>
                  <a:noFill/>
                </a:ln>
                <a:solidFill>
                  <a:srgbClr val="003D62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. Gezondheidseffecten</a:t>
            </a:r>
            <a:endParaRPr kumimoji="0" lang="nl-NL" sz="3500" b="0" i="0" u="none" strike="noStrike" kern="0" cap="none" spc="0" normalizeH="0" baseline="0" noProof="0" dirty="0">
              <a:ln>
                <a:noFill/>
              </a:ln>
              <a:solidFill>
                <a:srgbClr val="003D62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468560" y="476672"/>
            <a:ext cx="7870825" cy="635000"/>
          </a:xfrm>
        </p:spPr>
        <p:txBody>
          <a:bodyPr/>
          <a:lstStyle/>
          <a:p>
            <a:pPr lvl="0"/>
            <a:r>
              <a:rPr lang="nl-BE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7. Gezondheidseffecten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11560" y="1484784"/>
            <a:ext cx="7870825" cy="3554411"/>
          </a:xfrm>
        </p:spPr>
        <p:txBody>
          <a:bodyPr/>
          <a:lstStyle/>
          <a:p>
            <a:r>
              <a:rPr lang="nl-BE" sz="2400" dirty="0" smtClean="0"/>
              <a:t>Aantasting celmembranen, oxidatieve stress, …</a:t>
            </a:r>
          </a:p>
          <a:p>
            <a:pPr lvl="1"/>
            <a:r>
              <a:rPr lang="nl-BE" dirty="0" smtClean="0"/>
              <a:t>Tragere groei en verlaagde opbrengst</a:t>
            </a:r>
          </a:p>
          <a:p>
            <a:pPr lvl="1"/>
            <a:r>
              <a:rPr lang="nl-BE" dirty="0" smtClean="0"/>
              <a:t>Reactie van de plant door aanmaak </a:t>
            </a:r>
            <a:r>
              <a:rPr lang="nl-BE" dirty="0" err="1" smtClean="0"/>
              <a:t>antioxidanten</a:t>
            </a:r>
            <a:endParaRPr lang="nl-BE" dirty="0" smtClean="0"/>
          </a:p>
          <a:p>
            <a:endParaRPr lang="nl-BE" dirty="0"/>
          </a:p>
        </p:txBody>
      </p:sp>
      <p:pic>
        <p:nvPicPr>
          <p:cNvPr id="105474" name="Picture 2" descr="http://media.treehugger.com/assets/images/2011/10/ozone20leaf-jj-0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5896" y="2852936"/>
            <a:ext cx="4095750" cy="33718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539552" y="476672"/>
            <a:ext cx="7870800" cy="635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spAutoFit/>
          </a:bodyPr>
          <a:lstStyle/>
          <a:p>
            <a:pPr lvl="0" algn="ctr">
              <a:buClr>
                <a:srgbClr val="000000"/>
              </a:buClr>
              <a:buSzPct val="25000"/>
              <a:buFont typeface="Arial"/>
              <a:buNone/>
            </a:pPr>
            <a:r>
              <a:rPr lang="en"/>
              <a:t>8. Regelgeving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467543" y="1484783"/>
            <a:ext cx="8352900" cy="4392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SzPct val="99999"/>
              <a:buFont typeface="Arial"/>
              <a:buChar char="•"/>
            </a:pPr>
            <a:r>
              <a:rPr lang="en"/>
              <a:t>EU richtlijn (92/72/EEC) om lidstaten aan te raden meetstations te plaatsen om data te verzamelen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SzPct val="99999"/>
              <a:buFont typeface="Arial"/>
              <a:buChar char="•"/>
            </a:pPr>
            <a:r>
              <a:rPr lang="en"/>
              <a:t>Moeten voldoen aan verschillende criteria:</a:t>
            </a:r>
          </a:p>
          <a:p>
            <a:pPr marL="742950" marR="0" lvl="1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SzPct val="99999"/>
              <a:buFont typeface="Arial"/>
              <a:buChar char="•"/>
            </a:pPr>
            <a:r>
              <a:rPr lang="en"/>
              <a:t>Op representatieve sites</a:t>
            </a:r>
          </a:p>
          <a:p>
            <a:pPr marL="742950" marR="0" lvl="1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SzPct val="99999"/>
              <a:buFont typeface="Arial"/>
              <a:buChar char="•"/>
            </a:pPr>
            <a:r>
              <a:rPr lang="en"/>
              <a:t>Extra stations zijn noodzakelijk</a:t>
            </a:r>
          </a:p>
          <a:p>
            <a:endParaRPr/>
          </a:p>
          <a:p>
            <a:pPr lvl="0" indent="69850">
              <a:spcBef>
                <a:spcPts val="360"/>
              </a:spcBef>
              <a:buClr>
                <a:srgbClr val="003D62"/>
              </a:buClr>
              <a:buSzPct val="44000"/>
              <a:buFont typeface="Verdana"/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323528" y="476672"/>
            <a:ext cx="7870825" cy="63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1.	Inhoud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467543" y="1340767"/>
            <a:ext cx="8208910" cy="4680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spAutoFit/>
          </a:bodyPr>
          <a:lstStyle/>
          <a:p>
            <a:pPr marL="342900" marR="0" lvl="0" indent="-34290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SzPct val="99999"/>
              <a:buFont typeface="Arial"/>
              <a:buChar char="•"/>
            </a:pPr>
            <a:r>
              <a:rPr lang="en" sz="2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Wat is ozon?</a:t>
            </a:r>
          </a:p>
          <a:p>
            <a:pPr marL="342900" marR="0" lvl="0" indent="-34290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SzPct val="99999"/>
              <a:buFont typeface="Arial"/>
              <a:buChar char="•"/>
            </a:pPr>
            <a:r>
              <a:rPr lang="en" sz="2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Vorming</a:t>
            </a:r>
          </a:p>
          <a:p>
            <a:pPr marL="342900" marR="0" lvl="0" indent="-34290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SzPct val="99999"/>
              <a:buFont typeface="Arial"/>
              <a:buChar char="•"/>
            </a:pPr>
            <a:r>
              <a:rPr lang="en"/>
              <a:t>Afbraak</a:t>
            </a:r>
          </a:p>
          <a:p>
            <a:pPr marL="342900" marR="0" lvl="0" indent="-34290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SzPct val="99999"/>
              <a:buFont typeface="Arial"/>
              <a:buChar char="•"/>
            </a:pPr>
            <a:r>
              <a:rPr lang="en"/>
              <a:t>Smog</a:t>
            </a:r>
          </a:p>
          <a:p>
            <a:pPr marL="342900" marR="0" lvl="0" indent="-34290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SzPct val="99999"/>
              <a:buFont typeface="Arial"/>
              <a:buChar char="•"/>
            </a:pPr>
            <a:r>
              <a:rPr lang="en" sz="2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Bronnen</a:t>
            </a:r>
          </a:p>
          <a:p>
            <a:pPr marL="342900" marR="0" lvl="0" indent="-34290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SzPct val="99999"/>
              <a:buFont typeface="Arial"/>
              <a:buChar char="•"/>
            </a:pPr>
            <a:r>
              <a:rPr lang="en" sz="2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Effecten op gezondheid</a:t>
            </a:r>
          </a:p>
          <a:p>
            <a:pPr marL="342900" marR="0" lvl="0" indent="-34290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SzPct val="99999"/>
              <a:buFont typeface="Arial"/>
              <a:buChar char="•"/>
            </a:pPr>
            <a:r>
              <a:rPr lang="en" sz="2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Reglementering</a:t>
            </a:r>
          </a:p>
          <a:p>
            <a:pPr marL="342900" marR="0" lvl="0" indent="-34290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SzPct val="99999"/>
              <a:buFont typeface="Arial"/>
              <a:buChar char="•"/>
            </a:pPr>
            <a:r>
              <a:rPr lang="en" sz="2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Oplossingen</a:t>
            </a:r>
          </a:p>
          <a:p>
            <a:pPr marL="342900" marR="0" lvl="0" indent="-34290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SzPct val="99999"/>
              <a:buFont typeface="Arial"/>
              <a:buChar char="•"/>
            </a:pPr>
            <a:r>
              <a:rPr lang="en" sz="2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Referenties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539552" y="476672"/>
            <a:ext cx="7870800" cy="635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spAutoFit/>
          </a:bodyPr>
          <a:lstStyle/>
          <a:p>
            <a:pPr lvl="0" algn="ctr">
              <a:buClr>
                <a:srgbClr val="000000"/>
              </a:buClr>
              <a:buSzPct val="25000"/>
              <a:buFont typeface="Arial"/>
              <a:buNone/>
            </a:pPr>
            <a:r>
              <a:rPr lang="en"/>
              <a:t>8. Regelgeving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467543" y="1484783"/>
            <a:ext cx="8352900" cy="3847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spAutoFit/>
          </a:bodyPr>
          <a:lstStyle/>
          <a:p>
            <a:pPr lvl="0" indent="69850">
              <a:spcBef>
                <a:spcPts val="360"/>
              </a:spcBef>
              <a:buClr>
                <a:srgbClr val="003D62"/>
              </a:buClr>
              <a:buSzPct val="44000"/>
              <a:buFont typeface="Verdana"/>
              <a:buNone/>
            </a:pPr>
            <a:endParaRPr lang="e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196752"/>
            <a:ext cx="8099542" cy="5083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539552" y="476672"/>
            <a:ext cx="7870825" cy="63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/>
              <a:t>8</a:t>
            </a:r>
            <a:r>
              <a:rPr lang="en"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. Regelgeving</a:t>
            </a:r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467543" y="1484783"/>
            <a:ext cx="8352928" cy="47705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spAutoFit/>
          </a:bodyPr>
          <a:lstStyle/>
          <a:p>
            <a:pPr marL="342900" marR="0" lvl="0" indent="-34290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SzPct val="99999"/>
              <a:buFont typeface="Arial"/>
              <a:buChar char="•"/>
            </a:pPr>
            <a:r>
              <a:rPr lang="en" dirty="0"/>
              <a:t>Gebaseerd op bevindingen van WHO ivm invloed op gezondheid zijn er drempelwaarde bepaald voor de ozonconcentratie (richtlijn WHO 100 µg/m³)</a:t>
            </a:r>
          </a:p>
          <a:p>
            <a:pPr marL="342900" marR="0" lvl="0" indent="-34290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SzPct val="99999"/>
              <a:buFont typeface="Arial"/>
              <a:buChar char="•"/>
            </a:pPr>
            <a:r>
              <a:rPr lang="en" sz="2500" b="0" i="0" u="none" strike="noStrike" cap="none" baseline="0" dirty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Max waarde EU = 120 </a:t>
            </a:r>
            <a:r>
              <a:rPr lang="en" sz="2500" b="0" i="0" u="none" strike="noStrike" cap="none" baseline="0" dirty="0" smtClean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µg/m³</a:t>
            </a:r>
          </a:p>
          <a:p>
            <a:pPr marL="342900" marR="0" lvl="0" indent="-34290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SzPct val="99999"/>
              <a:buFont typeface="Arial"/>
              <a:buChar char="•"/>
            </a:pPr>
            <a:r>
              <a:rPr lang="en" dirty="0" smtClean="0"/>
              <a:t>NET60ppb-Max. 8u:</a:t>
            </a:r>
            <a:endParaRPr lang="en" sz="2500" b="0" i="0" u="none" strike="noStrike" cap="none" baseline="0" dirty="0">
              <a:solidFill>
                <a:srgbClr val="003D6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1" indent="-342900">
              <a:spcBef>
                <a:spcPts val="500"/>
              </a:spcBef>
              <a:buSzPct val="99999"/>
            </a:pPr>
            <a:r>
              <a:rPr lang="en" sz="2200" b="0" i="0" u="none" strike="noStrike" cap="none" baseline="0" dirty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Het dagelijks gemiddelde over 8u</a:t>
            </a:r>
          </a:p>
          <a:p>
            <a:pPr lvl="1" indent="-342900">
              <a:spcBef>
                <a:spcPts val="500"/>
              </a:spcBef>
              <a:buSzPct val="99999"/>
            </a:pPr>
            <a:r>
              <a:rPr lang="en" sz="2200" b="0" i="0" u="none" strike="noStrike" cap="none" baseline="0" dirty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Er mogen gemiddeld over 3 jaar niet meer dan 25 overschrijdingen zijn</a:t>
            </a:r>
          </a:p>
          <a:p>
            <a:pPr lvl="1" indent="-342900">
              <a:spcBef>
                <a:spcPts val="500"/>
              </a:spcBef>
              <a:buSzPct val="99999"/>
            </a:pPr>
            <a:r>
              <a:rPr lang="en" dirty="0"/>
              <a:t>Op lange termijn mag er geen overschrijding meer zijn.</a:t>
            </a:r>
          </a:p>
          <a:p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7870825" cy="635000"/>
          </a:xfrm>
        </p:spPr>
        <p:txBody>
          <a:bodyPr/>
          <a:lstStyle/>
          <a:p>
            <a:pPr algn="ctr"/>
            <a:r>
              <a:rPr lang="nl-BE" dirty="0" smtClean="0"/>
              <a:t>8. Regelgeving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3568" y="2276872"/>
            <a:ext cx="7912742" cy="320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7870825" cy="635000"/>
          </a:xfrm>
        </p:spPr>
        <p:txBody>
          <a:bodyPr/>
          <a:lstStyle/>
          <a:p>
            <a:pPr algn="ctr"/>
            <a:r>
              <a:rPr lang="nl-BE" dirty="0" smtClean="0"/>
              <a:t>8. Regelgeving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67544" y="1052736"/>
            <a:ext cx="7870825" cy="4248472"/>
          </a:xfrm>
        </p:spPr>
        <p:txBody>
          <a:bodyPr/>
          <a:lstStyle/>
          <a:p>
            <a:endParaRPr lang="nl-BE" dirty="0" smtClean="0"/>
          </a:p>
          <a:p>
            <a:endParaRPr lang="nl-BE" dirty="0" smtClean="0"/>
          </a:p>
          <a:p>
            <a:pPr>
              <a:buNone/>
            </a:pPr>
            <a:endParaRPr lang="nl-BE" dirty="0" smtClean="0"/>
          </a:p>
          <a:p>
            <a:r>
              <a:rPr lang="nl-BE" dirty="0" smtClean="0"/>
              <a:t>2003   -&gt;</a:t>
            </a:r>
          </a:p>
          <a:p>
            <a:endParaRPr lang="nl-BE" dirty="0" smtClean="0"/>
          </a:p>
          <a:p>
            <a:endParaRPr lang="nl-BE" dirty="0" smtClean="0"/>
          </a:p>
          <a:p>
            <a:endParaRPr lang="nl-BE" dirty="0" smtClean="0"/>
          </a:p>
          <a:p>
            <a:endParaRPr lang="nl-BE" dirty="0" smtClean="0"/>
          </a:p>
          <a:p>
            <a:r>
              <a:rPr lang="nl-BE" dirty="0" smtClean="0"/>
              <a:t>2009   -&gt;</a:t>
            </a:r>
            <a:endParaRPr lang="nl-N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1960" y="3356992"/>
            <a:ext cx="4779293" cy="3062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5463" y="1052736"/>
            <a:ext cx="5328537" cy="2693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7870825" cy="635000"/>
          </a:xfrm>
        </p:spPr>
        <p:txBody>
          <a:bodyPr/>
          <a:lstStyle/>
          <a:p>
            <a:pPr algn="ctr"/>
            <a:r>
              <a:rPr lang="nl-BE" dirty="0" smtClean="0"/>
              <a:t>8. Regelgeving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11560" y="1484784"/>
            <a:ext cx="7870825" cy="3554411"/>
          </a:xfrm>
        </p:spPr>
        <p:txBody>
          <a:bodyPr/>
          <a:lstStyle/>
          <a:p>
            <a:r>
              <a:rPr lang="nl-BE" dirty="0" smtClean="0"/>
              <a:t>AOT60ppb-max. 8u: </a:t>
            </a:r>
          </a:p>
          <a:p>
            <a:pPr lvl="1"/>
            <a:r>
              <a:rPr lang="nl-BE" dirty="0" smtClean="0"/>
              <a:t>Aanvulling op NET60ppb-max</a:t>
            </a:r>
          </a:p>
          <a:p>
            <a:pPr lvl="1"/>
            <a:r>
              <a:rPr lang="nl-BE" dirty="0" smtClean="0"/>
              <a:t>Geeft de grootte en de duur van de overschrijding weer</a:t>
            </a:r>
          </a:p>
          <a:p>
            <a:pPr lvl="1"/>
            <a:r>
              <a:rPr lang="nl-BE" dirty="0" smtClean="0"/>
              <a:t>Gesommeerd over een heel jaar</a:t>
            </a:r>
          </a:p>
          <a:p>
            <a:pPr lvl="1"/>
            <a:r>
              <a:rPr lang="nl-BE" dirty="0" smtClean="0"/>
              <a:t>Op </a:t>
            </a:r>
            <a:r>
              <a:rPr lang="nl-BE" dirty="0" smtClean="0"/>
              <a:t>lange termijn moet dit 0 zijn.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539552" y="476672"/>
            <a:ext cx="7870800" cy="635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spAutoFit/>
          </a:bodyPr>
          <a:lstStyle/>
          <a:p>
            <a:pPr lvl="0" algn="ctr">
              <a:buClr>
                <a:srgbClr val="000000"/>
              </a:buClr>
              <a:buSzPct val="25000"/>
              <a:buFont typeface="Arial"/>
              <a:buNone/>
            </a:pPr>
            <a:r>
              <a:rPr lang="en"/>
              <a:t>8. Regelgeving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467543" y="1484783"/>
            <a:ext cx="8352900" cy="28725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SzPct val="99999"/>
              <a:buFont typeface="Arial"/>
              <a:buChar char="•"/>
            </a:pPr>
            <a:r>
              <a:rPr lang="en" dirty="0"/>
              <a:t>Er moet een goede communicatie zijn naar de bevolking toe bij overschrijdingen.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SzPct val="99999"/>
              <a:buFont typeface="Arial"/>
              <a:buChar char="•"/>
            </a:pPr>
            <a:r>
              <a:rPr lang="en" dirty="0"/>
              <a:t>Informatie wanneer het uurgemiddelde &gt; 180 µg/m³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SzPct val="99999"/>
              <a:buFont typeface="Arial"/>
              <a:buChar char="•"/>
            </a:pPr>
            <a:r>
              <a:rPr lang="en" dirty="0"/>
              <a:t>Waarschuwing wanneer het uurgemiddelde &gt; 360 µg/m³</a:t>
            </a:r>
          </a:p>
          <a:p>
            <a:pPr lvl="0" indent="69850">
              <a:spcBef>
                <a:spcPts val="360"/>
              </a:spcBef>
              <a:buClr>
                <a:srgbClr val="003D62"/>
              </a:buClr>
              <a:buSzPct val="44000"/>
              <a:buFont typeface="Verdana"/>
              <a:buNone/>
            </a:pPr>
            <a:r>
              <a:rPr lang="en" dirty="0" smtClean="0"/>
              <a:t> </a:t>
            </a:r>
            <a:endParaRPr lang="en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539552" y="476672"/>
            <a:ext cx="7870800" cy="635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spAutoFit/>
          </a:bodyPr>
          <a:lstStyle/>
          <a:p>
            <a:pPr lvl="0" algn="ctr">
              <a:buClr>
                <a:srgbClr val="000000"/>
              </a:buClr>
              <a:buSzPct val="25000"/>
              <a:buFont typeface="Arial"/>
              <a:buNone/>
            </a:pPr>
            <a:r>
              <a:rPr lang="en"/>
              <a:t>8. Regelgeving</a:t>
            </a:r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30602" y="1232700"/>
            <a:ext cx="8352900" cy="21159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spAutoFit/>
          </a:bodyPr>
          <a:lstStyle/>
          <a:p>
            <a:pPr lvl="0" indent="-342900">
              <a:buSzPct val="99999"/>
            </a:pPr>
            <a:r>
              <a:rPr lang="en" dirty="0" smtClean="0"/>
              <a:t>Naast bevolking ook limieten voor vegetatie</a:t>
            </a:r>
          </a:p>
          <a:p>
            <a:pPr marL="457200" lvl="0" indent="0">
              <a:buNone/>
            </a:pPr>
            <a:r>
              <a:rPr lang="en" dirty="0" smtClean="0"/>
              <a:t>=&gt; AOT 40ppb (tussen mei en juli): 18 000 µg/m³.uren gemiddeld over 5 jaar</a:t>
            </a:r>
          </a:p>
          <a:p>
            <a:pPr marL="457200" lvl="0" indent="-317500">
              <a:buSzPct val="93333"/>
            </a:pPr>
            <a:r>
              <a:rPr lang="en" dirty="0" smtClean="0"/>
              <a:t>6000 is streefwaarde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SzPct val="99999"/>
              <a:buFont typeface="Arial"/>
              <a:buChar char="•"/>
            </a:pPr>
            <a:endParaRPr lang="en" dirty="0"/>
          </a:p>
        </p:txBody>
      </p:sp>
      <p:pic>
        <p:nvPicPr>
          <p:cNvPr id="19458" name="Picture 2" descr="http://www.milieurapport.be/IndicatorImageHandler.ashx?fileid=209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2996952"/>
            <a:ext cx="6984776" cy="3146179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0" y="476672"/>
            <a:ext cx="7870825" cy="63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/>
              <a:t>9</a:t>
            </a:r>
            <a:r>
              <a:rPr lang="en"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.	Oplossingen</a:t>
            </a:r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467543" y="1484783"/>
            <a:ext cx="8352928" cy="20621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spAutoFit/>
          </a:bodyPr>
          <a:lstStyle/>
          <a:p>
            <a:pPr marL="342900" marR="0" lvl="0" indent="-34290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SzPct val="99999"/>
              <a:buFont typeface="Arial"/>
              <a:buChar char="•"/>
            </a:pPr>
            <a:r>
              <a:rPr lang="en" sz="2500" b="0" i="0" u="none" strike="noStrike" cap="none" baseline="0" dirty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Aanpakken van de bronnen van ozon</a:t>
            </a:r>
          </a:p>
          <a:p>
            <a:pPr marL="742950" marR="0" lvl="1" indent="-28575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SzPct val="98484"/>
              <a:buFont typeface="Arial"/>
              <a:buChar char="•"/>
            </a:pPr>
            <a:r>
              <a:rPr lang="en" sz="2200" b="0" i="0" u="none" strike="noStrike" cap="none" baseline="0" dirty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Limiteren van VOC en NO uitstoot</a:t>
            </a:r>
          </a:p>
          <a:p>
            <a:pPr marL="742950" marR="0" lvl="1" indent="-28575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SzPct val="98484"/>
              <a:buFont typeface="Arial"/>
              <a:buChar char="•"/>
            </a:pPr>
            <a:r>
              <a:rPr lang="en" sz="2200" b="0" i="0" u="none" strike="noStrike" cap="none" baseline="0" dirty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NOx </a:t>
            </a:r>
            <a:r>
              <a:rPr lang="en" sz="2200" b="0" i="0" u="none" strike="noStrike" cap="none" baseline="0" dirty="0" smtClean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en </a:t>
            </a:r>
            <a:r>
              <a:rPr lang="en" sz="2200" b="0" i="0" u="none" strike="noStrike" cap="none" baseline="0" dirty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VOC </a:t>
            </a:r>
            <a:r>
              <a:rPr lang="en" dirty="0" smtClean="0"/>
              <a:t>in verband met</a:t>
            </a:r>
            <a:r>
              <a:rPr lang="en" sz="2200" b="0" i="0" u="none" strike="noStrike" cap="none" baseline="0" dirty="0" smtClean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 O</a:t>
            </a:r>
            <a:r>
              <a:rPr lang="en" sz="2200" b="0" i="0" u="none" strike="noStrike" cap="none" baseline="-25000" dirty="0" smtClean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3 </a:t>
            </a:r>
            <a:r>
              <a:rPr lang="en" sz="2200" b="0" i="0" u="none" strike="noStrike" cap="none" dirty="0" smtClean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vorming</a:t>
            </a:r>
            <a:endParaRPr lang="en" sz="2200" b="0" i="0" u="none" strike="noStrike" cap="none" baseline="-25000" dirty="0">
              <a:solidFill>
                <a:srgbClr val="003D62"/>
              </a:solidFill>
              <a:latin typeface="Verdana"/>
              <a:ea typeface="Verdana"/>
              <a:cs typeface="Verdana"/>
              <a:sym typeface="Verdana"/>
            </a:endParaRPr>
          </a:p>
          <a:p>
            <a:endParaRPr dirty="0"/>
          </a:p>
          <a:p>
            <a:endParaRPr dirty="0"/>
          </a:p>
        </p:txBody>
      </p:sp>
      <p:sp>
        <p:nvSpPr>
          <p:cNvPr id="250" name="Shape 250"/>
          <p:cNvSpPr/>
          <p:nvPr/>
        </p:nvSpPr>
        <p:spPr>
          <a:xfrm>
            <a:off x="1835696" y="2708919"/>
            <a:ext cx="4824536" cy="339049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51" name="Shape 251"/>
          <p:cNvSpPr/>
          <p:nvPr/>
        </p:nvSpPr>
        <p:spPr>
          <a:xfrm>
            <a:off x="6372200" y="2708919"/>
            <a:ext cx="360040" cy="216023"/>
          </a:xfrm>
          <a:prstGeom prst="rect">
            <a:avLst/>
          </a:prstGeom>
          <a:solidFill>
            <a:schemeClr val="lt1"/>
          </a:solidFill>
          <a:ln w="9525" cap="flat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0" y="476672"/>
            <a:ext cx="7870825" cy="63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/>
              <a:t>9</a:t>
            </a:r>
            <a:r>
              <a:rPr lang="en"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.	Oplossingen</a:t>
            </a:r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467543" y="1484783"/>
            <a:ext cx="8352900" cy="11772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spAutoFit/>
          </a:bodyPr>
          <a:lstStyle/>
          <a:p>
            <a:pPr marL="742950" marR="0" lvl="1" indent="-28575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SzPct val="25000"/>
              <a:buFont typeface="Verdana"/>
              <a:buNone/>
            </a:pPr>
            <a:r>
              <a:rPr lang="en" sz="2200" b="0" i="0" u="none" strike="noStrike" cap="none" baseline="0" dirty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NOx limited region: (punt A)</a:t>
            </a:r>
          </a:p>
          <a:p>
            <a:pPr marL="742950" marR="0" lvl="1" indent="-28575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SzPct val="25000"/>
              <a:buFont typeface="Verdana"/>
              <a:buNone/>
            </a:pPr>
            <a:r>
              <a:rPr lang="en" sz="2200" b="0" i="0" u="none" strike="noStrike" cap="none" baseline="0" dirty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NOx=limiterende stap in O</a:t>
            </a:r>
            <a:r>
              <a:rPr lang="en" sz="2200" b="0" i="0" u="none" strike="noStrike" cap="none" baseline="-25000" dirty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en" sz="2200" b="0" i="0" u="none" strike="noStrike" cap="none" baseline="0" dirty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 vorming</a:t>
            </a:r>
          </a:p>
          <a:p>
            <a:endParaRPr dirty="0"/>
          </a:p>
        </p:txBody>
      </p:sp>
      <p:sp>
        <p:nvSpPr>
          <p:cNvPr id="259" name="Shape 259"/>
          <p:cNvSpPr/>
          <p:nvPr/>
        </p:nvSpPr>
        <p:spPr>
          <a:xfrm>
            <a:off x="1763688" y="2492896"/>
            <a:ext cx="5040559" cy="354230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60" name="Shape 260"/>
          <p:cNvSpPr/>
          <p:nvPr/>
        </p:nvSpPr>
        <p:spPr>
          <a:xfrm>
            <a:off x="6372200" y="2708919"/>
            <a:ext cx="360040" cy="216023"/>
          </a:xfrm>
          <a:prstGeom prst="rect">
            <a:avLst/>
          </a:prstGeom>
          <a:solidFill>
            <a:schemeClr val="lt1"/>
          </a:solidFill>
          <a:ln w="9525" cap="flat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spAutoFit/>
          </a:bodyPr>
          <a:lstStyle/>
          <a:p>
            <a:endParaRPr/>
          </a:p>
        </p:txBody>
      </p:sp>
      <p:cxnSp>
        <p:nvCxnSpPr>
          <p:cNvPr id="261" name="Shape 261"/>
          <p:cNvCxnSpPr/>
          <p:nvPr/>
        </p:nvCxnSpPr>
        <p:spPr>
          <a:xfrm rot="10800000" flipH="1">
            <a:off x="6228183" y="4735198"/>
            <a:ext cx="936000" cy="503999"/>
          </a:xfrm>
          <a:prstGeom prst="straightConnector1">
            <a:avLst/>
          </a:prstGeom>
          <a:noFill/>
          <a:ln w="9525" cap="flat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62" name="Shape 262"/>
          <p:cNvSpPr/>
          <p:nvPr/>
        </p:nvSpPr>
        <p:spPr>
          <a:xfrm>
            <a:off x="7311359" y="4211610"/>
            <a:ext cx="359999" cy="35999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" sz="3200" b="0" i="0" u="none" strike="noStrike" cap="none" baseline="-25000">
                <a:solidFill>
                  <a:srgbClr val="00558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</a:p>
        </p:txBody>
      </p:sp>
      <p:sp>
        <p:nvSpPr>
          <p:cNvPr id="263" name="Shape 263"/>
          <p:cNvSpPr/>
          <p:nvPr/>
        </p:nvSpPr>
        <p:spPr>
          <a:xfrm>
            <a:off x="6516216" y="2564903"/>
            <a:ext cx="360040" cy="216023"/>
          </a:xfrm>
          <a:prstGeom prst="rect">
            <a:avLst/>
          </a:prstGeom>
          <a:solidFill>
            <a:schemeClr val="lt1"/>
          </a:solidFill>
          <a:ln w="9525" cap="flat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0" y="476672"/>
            <a:ext cx="7870825" cy="63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/>
              <a:t>9</a:t>
            </a:r>
            <a:r>
              <a:rPr lang="en"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.	Oplossingen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467543" y="1484783"/>
            <a:ext cx="8352928" cy="11772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spAutoFit/>
          </a:bodyPr>
          <a:lstStyle/>
          <a:p>
            <a:pPr marL="742950" marR="0" lvl="1" indent="-28575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SzPct val="25000"/>
              <a:buFont typeface="Verdana"/>
              <a:buNone/>
            </a:pPr>
            <a:r>
              <a:rPr lang="en" sz="2200" b="0" i="0" u="none" strike="noStrike" cap="none" baseline="0" dirty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VOC limited region: (punt B)</a:t>
            </a:r>
          </a:p>
          <a:p>
            <a:pPr marL="742950" marR="0" lvl="1" indent="-28575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SzPct val="25000"/>
              <a:buFont typeface="Verdana"/>
              <a:buNone/>
            </a:pPr>
            <a:r>
              <a:rPr lang="en" sz="2200" b="0" i="0" u="none" strike="noStrike" cap="none" baseline="0" dirty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VOC=limiterende stap in O</a:t>
            </a:r>
            <a:r>
              <a:rPr lang="en" sz="2200" b="0" i="0" u="none" strike="noStrike" cap="none" baseline="-25000" dirty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en" sz="2200" b="0" i="0" u="none" strike="noStrike" cap="none" baseline="0" dirty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 vorming</a:t>
            </a:r>
          </a:p>
          <a:p>
            <a:endParaRPr dirty="0"/>
          </a:p>
        </p:txBody>
      </p:sp>
      <p:sp>
        <p:nvSpPr>
          <p:cNvPr id="271" name="Shape 271"/>
          <p:cNvSpPr/>
          <p:nvPr/>
        </p:nvSpPr>
        <p:spPr>
          <a:xfrm>
            <a:off x="1763688" y="2492896"/>
            <a:ext cx="5040559" cy="354230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72" name="Shape 272"/>
          <p:cNvSpPr/>
          <p:nvPr/>
        </p:nvSpPr>
        <p:spPr>
          <a:xfrm>
            <a:off x="6372200" y="2708919"/>
            <a:ext cx="360040" cy="216023"/>
          </a:xfrm>
          <a:prstGeom prst="rect">
            <a:avLst/>
          </a:prstGeom>
          <a:solidFill>
            <a:schemeClr val="lt1"/>
          </a:solidFill>
          <a:ln w="9525" cap="flat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spAutoFit/>
          </a:bodyPr>
          <a:lstStyle/>
          <a:p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6516216" y="2564903"/>
            <a:ext cx="360040" cy="216023"/>
          </a:xfrm>
          <a:prstGeom prst="rect">
            <a:avLst/>
          </a:prstGeom>
          <a:solidFill>
            <a:schemeClr val="lt1"/>
          </a:solidFill>
          <a:ln w="9525" cap="flat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spAutoFit/>
          </a:bodyPr>
          <a:lstStyle/>
          <a:p>
            <a:endParaRPr/>
          </a:p>
        </p:txBody>
      </p:sp>
      <p:cxnSp>
        <p:nvCxnSpPr>
          <p:cNvPr id="274" name="Shape 274"/>
          <p:cNvCxnSpPr/>
          <p:nvPr/>
        </p:nvCxnSpPr>
        <p:spPr>
          <a:xfrm flipH="1">
            <a:off x="1403647" y="3140967"/>
            <a:ext cx="2304256" cy="360040"/>
          </a:xfrm>
          <a:prstGeom prst="straightConnector1">
            <a:avLst/>
          </a:prstGeom>
          <a:noFill/>
          <a:ln w="9525" cap="flat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75" name="Shape 275"/>
          <p:cNvSpPr/>
          <p:nvPr/>
        </p:nvSpPr>
        <p:spPr>
          <a:xfrm>
            <a:off x="971600" y="3212975"/>
            <a:ext cx="360040" cy="360040"/>
          </a:xfrm>
          <a:prstGeom prst="rect">
            <a:avLst/>
          </a:prstGeom>
          <a:solidFill>
            <a:schemeClr val="lt1"/>
          </a:solidFill>
          <a:ln w="9525" cap="flat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" sz="3200" b="0" i="0" u="none" strike="noStrike" cap="none" baseline="-25000">
                <a:solidFill>
                  <a:srgbClr val="00558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539552" y="476672"/>
            <a:ext cx="7870825" cy="63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2.	Wat is ozon?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11560" y="1556791"/>
            <a:ext cx="8136903" cy="41764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spAutoFit/>
          </a:bodyPr>
          <a:lstStyle/>
          <a:p>
            <a:pPr marL="342900" marR="0" lvl="0" indent="-34290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SzPct val="99999"/>
              <a:buFont typeface="Arial"/>
              <a:buChar char="•"/>
            </a:pPr>
            <a:r>
              <a:rPr lang="en" sz="2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Chemische formule: O</a:t>
            </a:r>
            <a:r>
              <a:rPr lang="en" sz="2500" b="0" i="0" u="none" strike="noStrike" cap="none" baseline="-2500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</a:p>
          <a:p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1187624" y="2780927"/>
            <a:ext cx="6400574" cy="136815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0" y="476672"/>
            <a:ext cx="7870825" cy="63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/>
              <a:t>9</a:t>
            </a:r>
            <a:r>
              <a:rPr lang="en"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.	Oplossingen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467543" y="1412775"/>
            <a:ext cx="8352928" cy="45365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spAutoFit/>
          </a:bodyPr>
          <a:lstStyle/>
          <a:p>
            <a:pPr marL="742950" marR="0" lvl="1" indent="-28575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SzPct val="98484"/>
              <a:buFont typeface="Arial"/>
              <a:buChar char="•"/>
            </a:pPr>
            <a:r>
              <a:rPr lang="en" sz="22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In NOx limited region is VOC conc. hoog</a:t>
            </a:r>
          </a:p>
          <a:p>
            <a:pPr marL="742950" marR="0" lvl="1" indent="-28575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SzPct val="25000"/>
              <a:buFont typeface="Verdana"/>
              <a:buNone/>
            </a:pPr>
            <a:r>
              <a:rPr lang="en" sz="22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		→ veel vrije radicalen (HOO en ROO)</a:t>
            </a:r>
          </a:p>
          <a:p>
            <a:pPr marL="742950" marR="0" lvl="1" indent="-28575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SzPct val="25000"/>
              <a:buFont typeface="Verdana"/>
              <a:buNone/>
            </a:pPr>
            <a:r>
              <a:rPr lang="en" sz="22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		    HOO + NO → OH + NO</a:t>
            </a:r>
            <a:r>
              <a:rPr lang="en" sz="14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rgbClr val="003D62"/>
              </a:buClr>
              <a:buSzPct val="25000"/>
              <a:buFont typeface="Verdana"/>
              <a:buNone/>
            </a:pPr>
            <a:r>
              <a:rPr lang="en" sz="14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		</a:t>
            </a:r>
            <a:r>
              <a:rPr lang="en" sz="24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→ NO</a:t>
            </a:r>
            <a:r>
              <a:rPr lang="en" sz="14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" sz="24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 levert onder UV vrije O-atomen</a:t>
            </a:r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rgbClr val="003D62"/>
              </a:buClr>
              <a:buSzPct val="25000"/>
              <a:buFont typeface="Verdana"/>
              <a:buNone/>
            </a:pPr>
            <a:r>
              <a:rPr lang="en" sz="24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		    O + O</a:t>
            </a:r>
            <a:r>
              <a:rPr lang="en" sz="14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" sz="24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 → O</a:t>
            </a:r>
            <a:r>
              <a:rPr lang="en" sz="14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</a:p>
          <a:p>
            <a:endParaRPr/>
          </a:p>
          <a:p>
            <a:pPr marL="742950" marR="0" lvl="1" indent="-28575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SzPct val="98484"/>
              <a:buFont typeface="Arial"/>
              <a:buChar char="•"/>
            </a:pPr>
            <a:r>
              <a:rPr lang="en" sz="22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In VOC limited region is NOx conc. hoog</a:t>
            </a:r>
          </a:p>
          <a:p>
            <a:pPr marL="742950" marR="0" lvl="1" indent="-28575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SzPct val="25000"/>
              <a:buFont typeface="Verdana"/>
              <a:buNone/>
            </a:pPr>
            <a:r>
              <a:rPr lang="en" sz="22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		→ OH zal dus vooral reageren met NO</a:t>
            </a:r>
            <a:r>
              <a:rPr lang="en" sz="14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</a:p>
          <a:p>
            <a:pPr marL="742950" marR="0" lvl="1" indent="-28575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SzPct val="25000"/>
              <a:buFont typeface="Verdana"/>
              <a:buNone/>
            </a:pPr>
            <a:r>
              <a:rPr lang="en" sz="22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		    OH + NO</a:t>
            </a:r>
            <a:r>
              <a:rPr lang="en" sz="14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" sz="22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 → HNO</a:t>
            </a:r>
            <a:r>
              <a:rPr lang="en" sz="14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</a:p>
          <a:p>
            <a:pPr marL="742950" marR="0" lvl="1" indent="-28575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SzPct val="25000"/>
              <a:buFont typeface="Verdana"/>
              <a:buNone/>
            </a:pPr>
            <a:r>
              <a:rPr lang="en" sz="22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		→ stel NOx conc daalt, meer OH beschikbaar om </a:t>
            </a:r>
            <a:br>
              <a:rPr lang="en" sz="22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22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     met VOC’s te reageren. Zal leiden tot O</a:t>
            </a:r>
            <a:r>
              <a:rPr lang="en" sz="14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en" sz="22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 vorming</a:t>
            </a:r>
          </a:p>
          <a:p>
            <a:pPr marL="742950" marR="0" lvl="1" indent="-28575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SzPct val="25000"/>
              <a:buFont typeface="Verdana"/>
              <a:buNone/>
            </a:pPr>
            <a:r>
              <a:rPr lang="en" sz="22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	 </a:t>
            </a:r>
          </a:p>
          <a:p>
            <a:pPr marL="742950" marR="0" lvl="1" indent="-28575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SzPct val="25000"/>
              <a:buFont typeface="Verdana"/>
              <a:buNone/>
            </a:pPr>
            <a:r>
              <a:rPr lang="en" sz="22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		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0" y="476672"/>
            <a:ext cx="7870825" cy="63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/>
              <a:t>9</a:t>
            </a:r>
            <a:r>
              <a:rPr lang="en"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.	Oplossingen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11560" y="1484783"/>
            <a:ext cx="7870825" cy="35544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spAutoFit/>
          </a:bodyPr>
          <a:lstStyle/>
          <a:p>
            <a:pPr marL="342900" marR="0" lvl="0" indent="-34290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SzPct val="99999"/>
              <a:buFont typeface="Arial"/>
              <a:buChar char="•"/>
            </a:pPr>
            <a:r>
              <a:rPr lang="en" sz="2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NOx en VOC uitstoot minderen door katalysator in voertuigen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179511" y="2924943"/>
            <a:ext cx="3809954" cy="252028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91" name="Shape 291"/>
          <p:cNvSpPr/>
          <p:nvPr/>
        </p:nvSpPr>
        <p:spPr>
          <a:xfrm>
            <a:off x="3995935" y="2420888"/>
            <a:ext cx="4536503" cy="340237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0" y="476672"/>
            <a:ext cx="7870825" cy="63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/>
              <a:t>9</a:t>
            </a:r>
            <a:r>
              <a:rPr lang="en"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.	Oplossingen</a:t>
            </a:r>
          </a:p>
        </p:txBody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11560" y="1484783"/>
            <a:ext cx="7870825" cy="35544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spAutoFit/>
          </a:bodyPr>
          <a:lstStyle/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rgbClr val="003D62"/>
              </a:buClr>
              <a:buSzPct val="25000"/>
              <a:buFont typeface="Verdana"/>
              <a:buNone/>
            </a:pPr>
            <a:r>
              <a:rPr lang="en" sz="2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
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899591" y="1196751"/>
            <a:ext cx="7425853" cy="482453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300" name="Shape 300"/>
          <p:cNvSpPr/>
          <p:nvPr/>
        </p:nvSpPr>
        <p:spPr>
          <a:xfrm>
            <a:off x="1907703" y="5373216"/>
            <a:ext cx="1224135" cy="648071"/>
          </a:xfrm>
          <a:prstGeom prst="rect">
            <a:avLst/>
          </a:prstGeom>
          <a:solidFill>
            <a:schemeClr val="lt1"/>
          </a:solidFill>
          <a:ln w="9525" cap="flat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" sz="24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excess fuel</a:t>
            </a:r>
          </a:p>
          <a:p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4860032" y="5373216"/>
            <a:ext cx="1224135" cy="648071"/>
          </a:xfrm>
          <a:prstGeom prst="rect">
            <a:avLst/>
          </a:prstGeom>
          <a:solidFill>
            <a:schemeClr val="lt1"/>
          </a:solidFill>
          <a:ln w="9525" cap="flat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" sz="24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excess air</a:t>
            </a:r>
          </a:p>
          <a:p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476672"/>
            <a:ext cx="7870825" cy="635000"/>
          </a:xfrm>
        </p:spPr>
        <p:txBody>
          <a:bodyPr/>
          <a:lstStyle/>
          <a:p>
            <a:pPr marL="514350" indent="-514350" algn="ctr"/>
            <a:r>
              <a:rPr lang="nl-BE" dirty="0" smtClean="0"/>
              <a:t>10.	Besluit 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11560" y="1556792"/>
            <a:ext cx="7870825" cy="3554411"/>
          </a:xfrm>
        </p:spPr>
        <p:txBody>
          <a:bodyPr/>
          <a:lstStyle/>
          <a:p>
            <a:r>
              <a:rPr lang="nl-BE" dirty="0" smtClean="0"/>
              <a:t>Ozon heeft nadelige effecten op mens en plant</a:t>
            </a:r>
          </a:p>
          <a:p>
            <a:r>
              <a:rPr lang="nl-BE" dirty="0" smtClean="0"/>
              <a:t>Nood aan reglementering en verminderde </a:t>
            </a:r>
            <a:r>
              <a:rPr lang="nl-BE" dirty="0" err="1" smtClean="0"/>
              <a:t>NOx</a:t>
            </a:r>
            <a:r>
              <a:rPr lang="nl-BE" dirty="0" smtClean="0"/>
              <a:t> </a:t>
            </a:r>
            <a:r>
              <a:rPr lang="nl-BE" dirty="0" smtClean="0"/>
              <a:t>en VOC uitstoot</a:t>
            </a:r>
          </a:p>
          <a:p>
            <a:r>
              <a:rPr lang="nl-BE" dirty="0" smtClean="0"/>
              <a:t>Laatste jaren veel inspanningen geleverd, maar nog veel werk nodig om de komende doelstelling te bereiken. </a:t>
            </a:r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-180528" y="476672"/>
            <a:ext cx="7870825" cy="63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/>
              <a:t>10</a:t>
            </a:r>
            <a:r>
              <a:rPr lang="en"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. 	Referenties</a:t>
            </a:r>
          </a:p>
        </p:txBody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251519" y="1412775"/>
            <a:ext cx="8424935" cy="228267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spAutoFit/>
          </a:bodyPr>
          <a:lstStyle/>
          <a:p>
            <a:pPr marL="342900" marR="0" lvl="0" indent="-34290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SzPct val="99999"/>
              <a:buFont typeface="Arial"/>
              <a:buChar char="•"/>
            </a:pPr>
            <a:r>
              <a:rPr lang="en" sz="2000" b="0" i="0" u="none" strike="noStrike" cap="none" baseline="0" dirty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World Health Organisation. (2008). </a:t>
            </a:r>
            <a:r>
              <a:rPr lang="en" sz="2000" b="0" i="1" u="none" strike="noStrike" cap="none" baseline="0" dirty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Health Risks of Ozone from Long-Range Transboundary Air Pollution.</a:t>
            </a:r>
            <a:r>
              <a:rPr lang="en" sz="2000" b="0" i="0" u="none" strike="noStrike" cap="none" baseline="0" dirty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 Kopenhagen: WHO Regional Office for Europe</a:t>
            </a:r>
            <a:r>
              <a:rPr lang="en" sz="2000" b="0" i="0" u="none" strike="noStrike" cap="none" baseline="0" dirty="0" smtClean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lang="en" sz="2000" b="0" i="0" u="sng" strike="noStrike" cap="none" baseline="0" dirty="0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  <a:hlinkClick r:id="rId3"/>
            </a:endParaRPr>
          </a:p>
          <a:p>
            <a:pPr marL="342900" marR="0" lvl="0" indent="-34290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SzPct val="99999"/>
              <a:buFont typeface="Arial"/>
              <a:buChar char="•"/>
            </a:pPr>
            <a:r>
              <a:rPr lang="en" sz="2000" b="0" i="0" u="none" strike="noStrike" cap="none" baseline="0" dirty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Vlaamse Milieu Maatschappij . (2010). </a:t>
            </a:r>
            <a:r>
              <a:rPr lang="en" sz="2000" b="0" i="1" u="none" strike="noStrike" cap="none" baseline="0" dirty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Luchtkwaliteit in het Vlaamse Gewest: Jaarverslag Immissiemeetnetten 2010.</a:t>
            </a:r>
            <a:r>
              <a:rPr lang="en" sz="2000" b="0" i="0" u="none" strike="noStrike" cap="none" baseline="0" dirty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marL="342900" marR="0" lvl="0" indent="-34290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SzPct val="99999"/>
              <a:buFont typeface="Arial"/>
              <a:buChar char="•"/>
            </a:pPr>
            <a:r>
              <a:rPr lang="en" sz="2000" b="0" i="0" u="none" strike="noStrike" cap="none" baseline="0" dirty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Colin Baird, M. C. (2008). </a:t>
            </a:r>
            <a:r>
              <a:rPr lang="en" sz="2000" b="0" i="1" u="none" strike="noStrike" cap="none" baseline="0" dirty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Environmental Chemistry Fourth Edition.</a:t>
            </a:r>
            <a:r>
              <a:rPr lang="en" sz="2000" b="0" i="0" u="none" strike="noStrike" cap="none" baseline="0" dirty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 New York: W.H. Freeman and company.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476672"/>
            <a:ext cx="7870825" cy="635000"/>
          </a:xfrm>
        </p:spPr>
        <p:txBody>
          <a:bodyPr/>
          <a:lstStyle/>
          <a:p>
            <a:pPr algn="ctr"/>
            <a:r>
              <a:rPr lang="nl-BE" dirty="0" smtClean="0"/>
              <a:t>10. Referenties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23528" y="1412776"/>
            <a:ext cx="8568952" cy="4608511"/>
          </a:xfrm>
        </p:spPr>
        <p:txBody>
          <a:bodyPr/>
          <a:lstStyle/>
          <a:p>
            <a:r>
              <a:rPr lang="nl-BE" sz="2000" dirty="0" smtClean="0"/>
              <a:t>Vlaamse Milieumaatschappij. (2011). </a:t>
            </a:r>
            <a:r>
              <a:rPr lang="nl-BE" sz="2000" i="1" dirty="0" smtClean="0"/>
              <a:t>Fotochemische Luchtverontreiniging (Ozon)</a:t>
            </a:r>
            <a:r>
              <a:rPr lang="nl-BE" sz="2000" dirty="0" smtClean="0"/>
              <a:t>. Opgehaald van Milieurapport Vlaanderen: http://www.milieurapport.be/nl/feitencijfers/MIRA-T/milieuthemas/fotochemische-luchtverontreiniging-ozon/ozonconcentraties-en-bescherming-van-volksgezondheid/jaaroverlast-van-troposferisch-ozon-aot60ppb-max8u/</a:t>
            </a:r>
            <a:endParaRPr lang="nl-NL" sz="2000" dirty="0" smtClean="0"/>
          </a:p>
          <a:p>
            <a:r>
              <a:rPr lang="nl-BE" sz="2000" dirty="0" smtClean="0"/>
              <a:t>Vlaamse Milieumaatschappij. (2011). </a:t>
            </a:r>
            <a:r>
              <a:rPr lang="nl-BE" sz="2000" i="1" dirty="0" smtClean="0"/>
              <a:t>Ozon (O3)</a:t>
            </a:r>
            <a:r>
              <a:rPr lang="nl-BE" sz="2000" dirty="0" smtClean="0"/>
              <a:t>. Opgehaald van Vlaamse Milieumaatschappij: http://www.vmm.be/lucht/luchtvervuilende-stoffen/ozon-o3</a:t>
            </a:r>
            <a:endParaRPr lang="nl-NL" sz="2000" dirty="0" smtClean="0"/>
          </a:p>
          <a:p>
            <a:r>
              <a:rPr lang="nl-NL" sz="2000" dirty="0" err="1" smtClean="0"/>
              <a:t>Rasquin</a:t>
            </a:r>
            <a:r>
              <a:rPr lang="nl-NL" sz="2000" dirty="0" smtClean="0"/>
              <a:t> V. (2011). </a:t>
            </a:r>
            <a:r>
              <a:rPr lang="nl-NL" sz="2000" i="1" dirty="0" smtClean="0"/>
              <a:t>Biologielexicon (ozon). </a:t>
            </a:r>
            <a:r>
              <a:rPr lang="nl-NL" sz="2000" dirty="0" smtClean="0"/>
              <a:t>http://www.vob-ond.be/Biologielexicon/alfabetmap/O/ozon.html</a:t>
            </a:r>
            <a:r>
              <a:rPr lang="nl-NL" sz="2000" i="1" dirty="0" smtClean="0"/>
              <a:t>.</a:t>
            </a:r>
            <a:endParaRPr lang="nl-NL" sz="20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539552" y="476672"/>
            <a:ext cx="7870825" cy="63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3500" b="0" i="0" u="none" strike="noStrike" cap="none" baseline="0" dirty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2.	Wat is ozon?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11560" y="1556791"/>
            <a:ext cx="8136903" cy="41764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spAutoFit/>
          </a:bodyPr>
          <a:lstStyle/>
          <a:p>
            <a:pPr marL="342900" marR="0" lvl="0" indent="-34290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SzPct val="99999"/>
              <a:buFont typeface="Arial"/>
              <a:buChar char="•"/>
            </a:pPr>
            <a:r>
              <a:rPr lang="en" sz="2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Stratosferische en troposferische ozon</a:t>
            </a:r>
          </a:p>
          <a:p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1331640" y="2276872"/>
            <a:ext cx="5185212" cy="345638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539552" y="476672"/>
            <a:ext cx="7870825" cy="63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3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2.	Wat is ozon?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3568" y="1484783"/>
            <a:ext cx="7870825" cy="46085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spAutoFit/>
          </a:bodyPr>
          <a:lstStyle/>
          <a:p>
            <a:pPr marL="342900" marR="0" lvl="0" indent="-34290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SzPct val="99999"/>
              <a:buFont typeface="Arial"/>
              <a:buChar char="•"/>
            </a:pPr>
            <a:r>
              <a:rPr lang="en" sz="2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Stratosferische ozon:</a:t>
            </a:r>
          </a:p>
          <a:p>
            <a:pPr marL="742950" marR="0" lvl="1" indent="-28575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SzPct val="98484"/>
              <a:buFont typeface="Arial"/>
              <a:buChar char="•"/>
            </a:pPr>
            <a:r>
              <a:rPr lang="en" sz="22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Bescherming tegen de invallende UV-component van het zonlicht (vnl UV-C en gedeeltelijk UV-B)</a:t>
            </a:r>
          </a:p>
          <a:p>
            <a:pPr marL="742950" marR="0" lvl="1" indent="-28575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SzPct val="98484"/>
              <a:buFont typeface="Arial"/>
              <a:buChar char="•"/>
            </a:pPr>
            <a:r>
              <a:rPr lang="en" sz="22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‘Gat in de ozonlaag’</a:t>
            </a:r>
          </a:p>
          <a:p>
            <a:endParaRPr/>
          </a:p>
          <a:p>
            <a:pPr marL="342900" marR="0" lvl="0" indent="-342900" algn="l" rtl="0">
              <a:spcBef>
                <a:spcPts val="500"/>
              </a:spcBef>
              <a:spcAft>
                <a:spcPts val="0"/>
              </a:spcAft>
              <a:buClr>
                <a:srgbClr val="003D62"/>
              </a:buClr>
              <a:buSzPct val="99999"/>
              <a:buFont typeface="Arial"/>
              <a:buChar char="•"/>
            </a:pPr>
            <a:r>
              <a:rPr lang="en" sz="25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Troposferische ozon:</a:t>
            </a:r>
          </a:p>
          <a:p>
            <a:pPr marL="742950" marR="0" lvl="1" indent="-28575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SzPct val="98484"/>
              <a:buFont typeface="Arial"/>
              <a:buChar char="•"/>
            </a:pPr>
            <a:r>
              <a:rPr lang="en" sz="22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Smogvorming</a:t>
            </a:r>
          </a:p>
          <a:p>
            <a:pPr marL="742950" marR="0" lvl="1" indent="-28575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SzPct val="86666"/>
              <a:buFont typeface="Arial"/>
              <a:buChar char="•"/>
            </a:pPr>
            <a:r>
              <a:rPr lang="en"/>
              <a:t>invloed op menselijke gezondheid en vegetatie</a:t>
            </a:r>
          </a:p>
          <a:p>
            <a:pPr marL="742950" marR="0" lvl="1" indent="-285750" algn="l" rtl="0">
              <a:spcBef>
                <a:spcPts val="440"/>
              </a:spcBef>
              <a:spcAft>
                <a:spcPts val="0"/>
              </a:spcAft>
              <a:buClr>
                <a:srgbClr val="003D62"/>
              </a:buClr>
              <a:buSzPct val="98484"/>
              <a:buFont typeface="Arial"/>
              <a:buChar char="•"/>
            </a:pPr>
            <a:r>
              <a:rPr lang="en" sz="2200" b="0" i="0" u="none" strike="noStrike" cap="none" baseline="0">
                <a:solidFill>
                  <a:srgbClr val="003D62"/>
                </a:solidFill>
                <a:latin typeface="Verdana"/>
                <a:ea typeface="Verdana"/>
                <a:cs typeface="Verdana"/>
                <a:sym typeface="Verdana"/>
              </a:rPr>
              <a:t>Natuurlijk broeikasgas (mogelijk aandeel: 10 %)</a:t>
            </a:r>
          </a:p>
          <a:p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476672"/>
            <a:ext cx="7870825" cy="635000"/>
          </a:xfrm>
        </p:spPr>
        <p:txBody>
          <a:bodyPr/>
          <a:lstStyle/>
          <a:p>
            <a:pPr algn="ctr"/>
            <a:r>
              <a:rPr lang="nl-BE" dirty="0" smtClean="0"/>
              <a:t>3. Vorming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11560" y="1844824"/>
            <a:ext cx="7870825" cy="3554412"/>
          </a:xfrm>
        </p:spPr>
        <p:txBody>
          <a:bodyPr/>
          <a:lstStyle/>
          <a:p>
            <a:r>
              <a:rPr lang="nl-BE" dirty="0"/>
              <a:t>Belangrijkste </a:t>
            </a:r>
            <a:r>
              <a:rPr lang="nl-BE" dirty="0" err="1"/>
              <a:t>oxidant</a:t>
            </a:r>
            <a:r>
              <a:rPr lang="nl-BE" dirty="0"/>
              <a:t> in </a:t>
            </a:r>
            <a:r>
              <a:rPr lang="nl-BE" dirty="0" smtClean="0"/>
              <a:t>troposfeer</a:t>
            </a:r>
          </a:p>
          <a:p>
            <a:r>
              <a:rPr lang="nl-BE" dirty="0" smtClean="0"/>
              <a:t>Secundaire polluent gevormd door fotochemische reacties met </a:t>
            </a:r>
            <a:r>
              <a:rPr lang="nl-BE" dirty="0" err="1" smtClean="0"/>
              <a:t>NOx</a:t>
            </a:r>
            <a:r>
              <a:rPr lang="nl-BE" dirty="0" smtClean="0"/>
              <a:t>, </a:t>
            </a:r>
            <a:r>
              <a:rPr lang="nl-BE" dirty="0" err="1" smtClean="0"/>
              <a:t>VOC’s</a:t>
            </a:r>
            <a:r>
              <a:rPr lang="nl-BE" dirty="0" smtClean="0"/>
              <a:t>, CH</a:t>
            </a:r>
            <a:r>
              <a:rPr lang="nl-BE" baseline="-25000" dirty="0" smtClean="0"/>
              <a:t>4</a:t>
            </a:r>
            <a:r>
              <a:rPr lang="nl-BE" dirty="0" smtClean="0"/>
              <a:t> en CO</a:t>
            </a:r>
          </a:p>
          <a:p>
            <a:r>
              <a:rPr lang="nl-BE" dirty="0" smtClean="0"/>
              <a:t>Grootste deel van ozon precursor uitstoot door antropogene bronnen</a:t>
            </a:r>
          </a:p>
          <a:p>
            <a:endParaRPr lang="nl-BE" dirty="0" smtClean="0"/>
          </a:p>
          <a:p>
            <a:endParaRPr lang="nl-BE" dirty="0" smtClean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2816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476672"/>
            <a:ext cx="7870825" cy="635000"/>
          </a:xfrm>
        </p:spPr>
        <p:txBody>
          <a:bodyPr/>
          <a:lstStyle/>
          <a:p>
            <a:pPr algn="ctr"/>
            <a:r>
              <a:rPr lang="nl-BE" dirty="0" smtClean="0"/>
              <a:t>3. Vorming in stratosfeer</a:t>
            </a:r>
            <a:endParaRPr lang="nl-B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1340769"/>
            <a:ext cx="3600400" cy="4692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3301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476672"/>
            <a:ext cx="7870825" cy="635000"/>
          </a:xfrm>
        </p:spPr>
        <p:txBody>
          <a:bodyPr/>
          <a:lstStyle/>
          <a:p>
            <a:pPr algn="ctr"/>
            <a:r>
              <a:rPr lang="nl-BE" dirty="0" smtClean="0"/>
              <a:t>3. Vorming in troposfeer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11560" y="1340768"/>
            <a:ext cx="7870825" cy="3024336"/>
          </a:xfrm>
        </p:spPr>
        <p:txBody>
          <a:bodyPr/>
          <a:lstStyle/>
          <a:p>
            <a:pPr marL="0" indent="0">
              <a:buNone/>
            </a:pPr>
            <a:endParaRPr lang="pt-BR" baseline="-25000" dirty="0" smtClean="0">
              <a:solidFill>
                <a:schemeClr val="tx2"/>
              </a:solidFill>
            </a:endParaRPr>
          </a:p>
          <a:p>
            <a:pPr>
              <a:buFont typeface="Arial" pitchFamily="34" charset="0"/>
              <a:buChar char="•"/>
            </a:pPr>
            <a:endParaRPr lang="pt-BR" baseline="-25000" dirty="0">
              <a:solidFill>
                <a:schemeClr val="tx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NO</a:t>
            </a:r>
            <a:r>
              <a:rPr lang="pt-BR" baseline="-25000" dirty="0">
                <a:solidFill>
                  <a:schemeClr val="accent2"/>
                </a:solidFill>
              </a:rPr>
              <a:t>2</a:t>
            </a:r>
            <a:r>
              <a:rPr lang="pt-BR" dirty="0">
                <a:solidFill>
                  <a:schemeClr val="accent2"/>
                </a:solidFill>
              </a:rPr>
              <a:t> + zonlicht &lt;391 </a:t>
            </a:r>
            <a:r>
              <a:rPr lang="pt-BR" dirty="0" smtClean="0">
                <a:solidFill>
                  <a:schemeClr val="accent2"/>
                </a:solidFill>
              </a:rPr>
              <a:t>nm</a:t>
            </a:r>
            <a:r>
              <a:rPr lang="pt-BR" dirty="0">
                <a:solidFill>
                  <a:schemeClr val="accent2"/>
                </a:solidFill>
              </a:rPr>
              <a:t> </a:t>
            </a:r>
            <a:r>
              <a:rPr lang="pt-BR" dirty="0" smtClean="0">
                <a:solidFill>
                  <a:schemeClr val="accent2"/>
                </a:solidFill>
                <a:sym typeface="Wingdings" pitchFamily="2" charset="2"/>
              </a:rPr>
              <a:t> </a:t>
            </a:r>
            <a:r>
              <a:rPr lang="pt-BR" dirty="0" smtClean="0">
                <a:solidFill>
                  <a:schemeClr val="accent2"/>
                </a:solidFill>
              </a:rPr>
              <a:t>NO </a:t>
            </a:r>
            <a:r>
              <a:rPr lang="pt-BR" dirty="0">
                <a:solidFill>
                  <a:schemeClr val="accent2"/>
                </a:solidFill>
              </a:rPr>
              <a:t>+ O</a:t>
            </a:r>
            <a:r>
              <a:rPr lang="pt-BR" dirty="0" smtClean="0">
                <a:solidFill>
                  <a:schemeClr val="accent2"/>
                </a:solidFill>
              </a:rPr>
              <a:t>*</a:t>
            </a:r>
          </a:p>
          <a:p>
            <a:pPr>
              <a:buFont typeface="Arial" pitchFamily="34" charset="0"/>
              <a:buChar char="•"/>
            </a:pPr>
            <a:endParaRPr lang="pt-BR" dirty="0">
              <a:solidFill>
                <a:schemeClr val="accent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O* + O</a:t>
            </a:r>
            <a:r>
              <a:rPr lang="pt-BR" baseline="-25000" dirty="0">
                <a:solidFill>
                  <a:schemeClr val="accent2"/>
                </a:solidFill>
              </a:rPr>
              <a:t>2</a:t>
            </a:r>
            <a:r>
              <a:rPr lang="pt-BR" dirty="0">
                <a:solidFill>
                  <a:schemeClr val="accent2"/>
                </a:solidFill>
              </a:rPr>
              <a:t> </a:t>
            </a:r>
            <a:r>
              <a:rPr lang="pt-BR" dirty="0" smtClean="0">
                <a:solidFill>
                  <a:schemeClr val="accent2"/>
                </a:solidFill>
                <a:sym typeface="Wingdings" pitchFamily="2" charset="2"/>
              </a:rPr>
              <a:t></a:t>
            </a:r>
            <a:r>
              <a:rPr lang="pt-BR" dirty="0" smtClean="0">
                <a:solidFill>
                  <a:schemeClr val="accent2"/>
                </a:solidFill>
              </a:rPr>
              <a:t> </a:t>
            </a:r>
            <a:r>
              <a:rPr lang="pt-BR" dirty="0">
                <a:solidFill>
                  <a:schemeClr val="accent2"/>
                </a:solidFill>
              </a:rPr>
              <a:t>O</a:t>
            </a:r>
            <a:r>
              <a:rPr lang="pt-BR" baseline="-25000" dirty="0">
                <a:solidFill>
                  <a:schemeClr val="accent2"/>
                </a:solidFill>
              </a:rPr>
              <a:t>3</a:t>
            </a:r>
          </a:p>
          <a:p>
            <a:endParaRPr lang="nl-BE" dirty="0" smtClean="0"/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2322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476672"/>
            <a:ext cx="7870825" cy="635000"/>
          </a:xfrm>
        </p:spPr>
        <p:txBody>
          <a:bodyPr/>
          <a:lstStyle/>
          <a:p>
            <a:pPr algn="ctr"/>
            <a:r>
              <a:rPr lang="nl-BE" dirty="0"/>
              <a:t>4</a:t>
            </a:r>
            <a:r>
              <a:rPr lang="nl-BE" dirty="0" smtClean="0"/>
              <a:t>. </a:t>
            </a:r>
            <a:r>
              <a:rPr lang="nl-BE" dirty="0"/>
              <a:t>A</a:t>
            </a:r>
            <a:r>
              <a:rPr lang="nl-BE" dirty="0" smtClean="0"/>
              <a:t>fbraak 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9552" y="1988840"/>
            <a:ext cx="7870825" cy="3554412"/>
          </a:xfrm>
        </p:spPr>
        <p:txBody>
          <a:bodyPr/>
          <a:lstStyle/>
          <a:p>
            <a:r>
              <a:rPr lang="nl-BE" dirty="0" smtClean="0"/>
              <a:t>Door UV-B: O</a:t>
            </a:r>
            <a:r>
              <a:rPr lang="nl-BE" baseline="-25000" dirty="0" smtClean="0"/>
              <a:t>3</a:t>
            </a:r>
            <a:r>
              <a:rPr lang="nl-BE" dirty="0" smtClean="0"/>
              <a:t> </a:t>
            </a:r>
            <a:r>
              <a:rPr lang="nl-BE" dirty="0" smtClean="0">
                <a:sym typeface="Wingdings" pitchFamily="2" charset="2"/>
              </a:rPr>
              <a:t> O</a:t>
            </a:r>
            <a:r>
              <a:rPr lang="nl-BE" baseline="-25000" dirty="0" smtClean="0">
                <a:sym typeface="Wingdings" pitchFamily="2" charset="2"/>
              </a:rPr>
              <a:t>2</a:t>
            </a:r>
            <a:r>
              <a:rPr lang="nl-BE" dirty="0" smtClean="0">
                <a:sym typeface="Wingdings" pitchFamily="2" charset="2"/>
              </a:rPr>
              <a:t> + O</a:t>
            </a:r>
          </a:p>
          <a:p>
            <a:pPr lvl="1"/>
            <a:r>
              <a:rPr lang="nl-BE" dirty="0" smtClean="0">
                <a:sym typeface="Wingdings" pitchFamily="2" charset="2"/>
              </a:rPr>
              <a:t>Voornamelijk in de stratosfeer</a:t>
            </a:r>
          </a:p>
          <a:p>
            <a:endParaRPr lang="nl-BE" dirty="0" smtClean="0">
              <a:sym typeface="Wingdings" pitchFamily="2" charset="2"/>
            </a:endParaRPr>
          </a:p>
          <a:p>
            <a:r>
              <a:rPr lang="nl-BE" dirty="0" smtClean="0">
                <a:sym typeface="Wingdings" pitchFamily="2" charset="2"/>
              </a:rPr>
              <a:t>Door reactie met stikstofmonoxide:</a:t>
            </a:r>
          </a:p>
          <a:p>
            <a:pPr lvl="1"/>
            <a:r>
              <a:rPr lang="nl-BE" dirty="0" smtClean="0">
                <a:sym typeface="Wingdings" pitchFamily="2" charset="2"/>
              </a:rPr>
              <a:t>NO + O</a:t>
            </a:r>
            <a:r>
              <a:rPr lang="nl-BE" baseline="-25000" dirty="0" smtClean="0">
                <a:sym typeface="Wingdings" pitchFamily="2" charset="2"/>
              </a:rPr>
              <a:t>3</a:t>
            </a:r>
            <a:r>
              <a:rPr lang="nl-BE" dirty="0" smtClean="0">
                <a:sym typeface="Wingdings" pitchFamily="2" charset="2"/>
              </a:rPr>
              <a:t>  NO</a:t>
            </a:r>
            <a:r>
              <a:rPr lang="nl-BE" baseline="-25000" dirty="0" smtClean="0">
                <a:sym typeface="Wingdings" pitchFamily="2" charset="2"/>
              </a:rPr>
              <a:t>2</a:t>
            </a:r>
            <a:r>
              <a:rPr lang="nl-BE" dirty="0" smtClean="0">
                <a:sym typeface="Wingdings" pitchFamily="2" charset="2"/>
              </a:rPr>
              <a:t> + O</a:t>
            </a:r>
            <a:r>
              <a:rPr lang="nl-BE" baseline="-25000" dirty="0" smtClean="0">
                <a:sym typeface="Wingdings" pitchFamily="2" charset="2"/>
              </a:rPr>
              <a:t>2</a:t>
            </a:r>
          </a:p>
          <a:p>
            <a:pPr lvl="1"/>
            <a:r>
              <a:rPr lang="nl-BE" dirty="0" smtClean="0">
                <a:sym typeface="Wingdings" pitchFamily="2" charset="2"/>
              </a:rPr>
              <a:t>Voornamelijk in de troposfeer</a:t>
            </a:r>
            <a:endParaRPr lang="nl-BE" baseline="-25000" dirty="0"/>
          </a:p>
        </p:txBody>
      </p:sp>
    </p:spTree>
    <p:extLst>
      <p:ext uri="{BB962C8B-B14F-4D97-AF65-F5344CB8AC3E}">
        <p14:creationId xmlns:p14="http://schemas.microsoft.com/office/powerpoint/2010/main" val="98831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003D62"/>
      </a:dk2>
      <a:lt2>
        <a:srgbClr val="DDDDDD"/>
      </a:lt2>
      <a:accent1>
        <a:srgbClr val="B6C4D8"/>
      </a:accent1>
      <a:accent2>
        <a:srgbClr val="003D62"/>
      </a:accent2>
      <a:accent3>
        <a:srgbClr val="FFFFFF"/>
      </a:accent3>
      <a:accent4>
        <a:srgbClr val="000000"/>
      </a:accent4>
      <a:accent5>
        <a:srgbClr val="D7DEE9"/>
      </a:accent5>
      <a:accent6>
        <a:srgbClr val="003658"/>
      </a:accent6>
      <a:hlink>
        <a:srgbClr val="7E002F"/>
      </a:hlink>
      <a:folHlink>
        <a:srgbClr val="D9BD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003D62"/>
      </a:dk2>
      <a:lt2>
        <a:srgbClr val="DDDDDD"/>
      </a:lt2>
      <a:accent1>
        <a:srgbClr val="B6C4D8"/>
      </a:accent1>
      <a:accent2>
        <a:srgbClr val="003D62"/>
      </a:accent2>
      <a:accent3>
        <a:srgbClr val="FFFFFF"/>
      </a:accent3>
      <a:accent4>
        <a:srgbClr val="000000"/>
      </a:accent4>
      <a:accent5>
        <a:srgbClr val="D7DEE9"/>
      </a:accent5>
      <a:accent6>
        <a:srgbClr val="003658"/>
      </a:accent6>
      <a:hlink>
        <a:srgbClr val="7E002F"/>
      </a:hlink>
      <a:folHlink>
        <a:srgbClr val="D9BD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003D62"/>
      </a:dk2>
      <a:lt2>
        <a:srgbClr val="DDDDDD"/>
      </a:lt2>
      <a:accent1>
        <a:srgbClr val="B6C4D8"/>
      </a:accent1>
      <a:accent2>
        <a:srgbClr val="003D62"/>
      </a:accent2>
      <a:accent3>
        <a:srgbClr val="FFFFFF"/>
      </a:accent3>
      <a:accent4>
        <a:srgbClr val="000000"/>
      </a:accent4>
      <a:accent5>
        <a:srgbClr val="D7DEE9"/>
      </a:accent5>
      <a:accent6>
        <a:srgbClr val="003658"/>
      </a:accent6>
      <a:hlink>
        <a:srgbClr val="7E002F"/>
      </a:hlink>
      <a:folHlink>
        <a:srgbClr val="D9BD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1567</Words>
  <Application>Microsoft Office PowerPoint</Application>
  <PresentationFormat>Diavoorstelling (4:3)</PresentationFormat>
  <Paragraphs>261</Paragraphs>
  <Slides>35</Slides>
  <Notes>22</Notes>
  <HiddenSlides>0</HiddenSlides>
  <MMClips>0</MMClips>
  <ScaleCrop>false</ScaleCrop>
  <HeadingPairs>
    <vt:vector size="4" baseType="variant">
      <vt:variant>
        <vt:lpstr>Thema</vt:lpstr>
      </vt:variant>
      <vt:variant>
        <vt:i4>4</vt:i4>
      </vt:variant>
      <vt:variant>
        <vt:lpstr>Diatitels</vt:lpstr>
      </vt:variant>
      <vt:variant>
        <vt:i4>35</vt:i4>
      </vt:variant>
    </vt:vector>
  </HeadingPairs>
  <TitlesOfParts>
    <vt:vector size="39" baseType="lpstr">
      <vt:lpstr/>
      <vt:lpstr/>
      <vt:lpstr/>
      <vt:lpstr/>
      <vt:lpstr>Ozonproblematiek in de steden</vt:lpstr>
      <vt:lpstr>1. Inhoud</vt:lpstr>
      <vt:lpstr>2. Wat is ozon?</vt:lpstr>
      <vt:lpstr>2. Wat is ozon?</vt:lpstr>
      <vt:lpstr>2. Wat is ozon?</vt:lpstr>
      <vt:lpstr>3. Vorming</vt:lpstr>
      <vt:lpstr>3. Vorming in stratosfeer</vt:lpstr>
      <vt:lpstr>3. Vorming in troposfeer</vt:lpstr>
      <vt:lpstr>4. Afbraak </vt:lpstr>
      <vt:lpstr>4. Afbraak</vt:lpstr>
      <vt:lpstr>4. Afbraak</vt:lpstr>
      <vt:lpstr>5. Smog</vt:lpstr>
      <vt:lpstr>PowerPoint-presentatie</vt:lpstr>
      <vt:lpstr>6. Bronnen</vt:lpstr>
      <vt:lpstr>7. Gezondheidseffecten</vt:lpstr>
      <vt:lpstr>7. Gezondheidseffecten</vt:lpstr>
      <vt:lpstr>PowerPoint-presentatie</vt:lpstr>
      <vt:lpstr>7. Gezondheidseffecten</vt:lpstr>
      <vt:lpstr>8. Regelgeving</vt:lpstr>
      <vt:lpstr>8. Regelgeving</vt:lpstr>
      <vt:lpstr>8. Regelgeving</vt:lpstr>
      <vt:lpstr>8. Regelgeving</vt:lpstr>
      <vt:lpstr>8. Regelgeving</vt:lpstr>
      <vt:lpstr>8. Regelgeving</vt:lpstr>
      <vt:lpstr>8. Regelgeving</vt:lpstr>
      <vt:lpstr>8. Regelgeving</vt:lpstr>
      <vt:lpstr>9. Oplossingen</vt:lpstr>
      <vt:lpstr>9. Oplossingen</vt:lpstr>
      <vt:lpstr>9. Oplossingen</vt:lpstr>
      <vt:lpstr>9. Oplossingen</vt:lpstr>
      <vt:lpstr>9. Oplossingen</vt:lpstr>
      <vt:lpstr>9. Oplossingen</vt:lpstr>
      <vt:lpstr>10. Besluit </vt:lpstr>
      <vt:lpstr>10.  Referenties</vt:lpstr>
      <vt:lpstr>10. Referenties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Ozonproblematiek in de steden</dc:title>
  <dc:creator>ruben</dc:creator>
  <cp:lastModifiedBy>Kwinten</cp:lastModifiedBy>
  <cp:revision>39</cp:revision>
  <dcterms:modified xsi:type="dcterms:W3CDTF">2012-05-08T10:46:59Z</dcterms:modified>
</cp:coreProperties>
</file>